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67" r:id="rId3"/>
    <p:sldId id="292" r:id="rId4"/>
    <p:sldId id="263" r:id="rId5"/>
    <p:sldId id="258" r:id="rId6"/>
    <p:sldId id="259" r:id="rId7"/>
    <p:sldId id="262" r:id="rId8"/>
    <p:sldId id="291" r:id="rId9"/>
    <p:sldId id="264" r:id="rId10"/>
    <p:sldId id="293" r:id="rId11"/>
    <p:sldId id="294" r:id="rId12"/>
    <p:sldId id="260" r:id="rId13"/>
    <p:sldId id="289" r:id="rId14"/>
    <p:sldId id="261" r:id="rId15"/>
    <p:sldId id="269" r:id="rId16"/>
    <p:sldId id="265" r:id="rId17"/>
    <p:sldId id="302" r:id="rId18"/>
    <p:sldId id="300" r:id="rId19"/>
    <p:sldId id="301" r:id="rId20"/>
    <p:sldId id="303" r:id="rId21"/>
    <p:sldId id="304" r:id="rId22"/>
    <p:sldId id="270" r:id="rId23"/>
    <p:sldId id="299" r:id="rId24"/>
    <p:sldId id="296" r:id="rId25"/>
    <p:sldId id="297" r:id="rId26"/>
    <p:sldId id="298"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09" autoAdjust="0"/>
    <p:restoredTop sz="94717" autoAdjust="0"/>
  </p:normalViewPr>
  <p:slideViewPr>
    <p:cSldViewPr>
      <p:cViewPr varScale="1">
        <p:scale>
          <a:sx n="108" d="100"/>
          <a:sy n="108" d="100"/>
        </p:scale>
        <p:origin x="-17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12E6BC77-1131-436C-865B-6CD1AE848E85}" type="datetimeFigureOut">
              <a:rPr lang="en-US" altLang="zh-CN"/>
              <a:pPr/>
              <a:t>5/26/2018</a:t>
            </a:fld>
            <a:endParaRPr lang="en-US" altLang="zh-C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09501F23-C277-4AF7-B5E2-87623F135429}"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zh-CN"/>
          </a:p>
        </p:txBody>
      </p:sp>
      <p:sp>
        <p:nvSpPr>
          <p:cNvPr id="37892" name="Slide Number Placeholder 3"/>
          <p:cNvSpPr>
            <a:spLocks noGrp="1"/>
          </p:cNvSpPr>
          <p:nvPr>
            <p:ph type="sldNum" sz="quarter" idx="5"/>
          </p:nvPr>
        </p:nvSpPr>
        <p:spPr bwMode="auto">
          <a:noFill/>
          <a:ln>
            <a:miter lim="800000"/>
            <a:headEnd/>
            <a:tailEnd/>
          </a:ln>
        </p:spPr>
        <p:txBody>
          <a:bodyPr/>
          <a:lstStyle/>
          <a:p>
            <a:fld id="{16323B26-A1E1-4946-8D63-E6195A13E85F}" type="slidenum">
              <a:rPr lang="en-US" altLang="zh-CN"/>
              <a:pPr/>
              <a:t>15</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10"/>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1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9"/>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Straight Connector 20"/>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a:solidFill>
                  <a:srgbClr val="FFFFFF"/>
                </a:solidFill>
              </a:defRPr>
            </a:lvl1pPr>
          </a:lstStyle>
          <a:p>
            <a:fld id="{A86A32F7-051D-48F1-8A38-33B467C27C03}" type="datetime1">
              <a:rPr lang="zh-CN" altLang="en-US"/>
              <a:pPr/>
              <a:t>2018/5/26</a:t>
            </a:fld>
            <a:endParaRPr lang="en-US" altLang="zh-CN">
              <a:ea typeface="宋体" pitchFamily="2" charset="-122"/>
            </a:endParaRPr>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A2D127CE-2984-4413-96C2-EB34D9909DE5}" type="slidenum">
              <a:rPr lang="en-US" altLang="zh-CN"/>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fld id="{7AA63D90-DCE1-4ABB-A038-7C41D6D8150B}" type="datetime1">
              <a:rPr lang="zh-CN" altLang="en-US"/>
              <a:pPr/>
              <a:t>2018/5/26</a:t>
            </a:fld>
            <a:endParaRPr lang="en-US" altLang="zh-CN">
              <a:ea typeface="宋体" pitchFamily="2" charset="-122"/>
            </a:endParaRPr>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F92CEE7-FF17-44B3-B61B-417E6285BB01}" type="slidenum">
              <a:rPr lang="en-US" altLang="zh-CN"/>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fld id="{8E541DD3-36BE-4141-8585-1F2DE9DDEC1D}" type="datetime1">
              <a:rPr lang="zh-CN" altLang="en-US"/>
              <a:pPr/>
              <a:t>2018/5/26</a:t>
            </a:fld>
            <a:endParaRPr lang="en-US" altLang="zh-CN">
              <a:ea typeface="宋体" pitchFamily="2" charset="-122"/>
            </a:endParaRPr>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7D74FD72-E35F-4A79-9B20-0B0D5BED0D4A}" type="slidenum">
              <a:rPr lang="en-US" altLang="zh-CN"/>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fld id="{43B5CF64-B9BE-4FC8-B6DE-05406EED1C58}" type="datetime1">
              <a:rPr lang="zh-CN" altLang="en-US"/>
              <a:pPr/>
              <a:t>2018/5/26</a:t>
            </a:fld>
            <a:endParaRPr lang="en-US" altLang="zh-CN">
              <a:ea typeface="宋体" pitchFamily="2" charset="-122"/>
            </a:endParaRPr>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660CF288-9D42-4547-9AF8-413F44B439B3}" type="slidenum">
              <a:rPr lang="en-US" altLang="zh-CN"/>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10"/>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Chevron 15"/>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fld id="{950ECB07-3830-4977-B70B-B7FF06F169F9}" type="datetime1">
              <a:rPr lang="zh-CN" altLang="en-US"/>
              <a:pPr/>
              <a:t>2018/5/26</a:t>
            </a:fld>
            <a:endParaRPr lang="en-US" altLang="zh-CN">
              <a:ea typeface="宋体" pitchFamily="2" charset="-122"/>
            </a:endParaRPr>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1CFEBB3E-80D0-419A-B974-069D192A79AC}" type="slidenum">
              <a:rPr lang="en-US" altLang="zh-CN"/>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lstStyle>
          <a:p>
            <a:fld id="{A96C2EBF-DDA7-4E6C-B664-5D5DEFCBCC3E}" type="datetime1">
              <a:rPr lang="zh-CN" altLang="en-US"/>
              <a:pPr/>
              <a:t>2018/5/26</a:t>
            </a:fld>
            <a:endParaRPr lang="en-US" altLang="zh-CN">
              <a:ea typeface="宋体" pitchFamily="2" charset="-122"/>
            </a:endParaRPr>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650561AD-7719-4F40-B016-3CFA1BD02C73}" type="slidenum">
              <a:rPr lang="en-US" altLang="zh-CN"/>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9531C34F-8D0C-49D4-AFFC-3DB30BF148E7}" type="datetime1">
              <a:rPr lang="zh-CN" altLang="en-US"/>
              <a:pPr/>
              <a:t>2018/5/26</a:t>
            </a:fld>
            <a:endParaRPr lang="en-US" altLang="zh-CN">
              <a:ea typeface="宋体" pitchFamily="2" charset="-122"/>
            </a:endParaRPr>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156D4B6-6CFF-49E9-9149-5920A760EF80}" type="slidenum">
              <a:rPr lang="en-US" altLang="zh-CN"/>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49129484-BD79-4900-A43A-DDDE77790F3E}" type="datetime1">
              <a:rPr lang="zh-CN" altLang="en-US"/>
              <a:pPr/>
              <a:t>2018/5/26</a:t>
            </a:fld>
            <a:endParaRPr lang="en-US" altLang="zh-CN">
              <a:ea typeface="宋体" pitchFamily="2" charset="-122"/>
            </a:endParaRPr>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18EC59FF-CF5B-4C2D-8146-5483544B70FB}" type="slidenum">
              <a:rPr lang="en-US" altLang="zh-CN"/>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fld id="{E25B80B2-3839-4F9C-A05B-8E4696397C04}" type="datetime1">
              <a:rPr lang="zh-CN" altLang="en-US"/>
              <a:pPr/>
              <a:t>2018/5/26</a:t>
            </a:fld>
            <a:endParaRPr lang="en-US" altLang="zh-CN">
              <a:ea typeface="宋体" pitchFamily="2" charset="-122"/>
            </a:endParaRPr>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85DE7CF2-2174-420A-BC02-C799FDD9CAC4}" type="slidenum">
              <a:rPr lang="en-US" altLang="zh-CN"/>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CCFACB9D-364D-4E22-A8A3-D27A52B92FEC}" type="datetime1">
              <a:rPr lang="zh-CN" altLang="en-US"/>
              <a:pPr/>
              <a:t>2018/5/26</a:t>
            </a:fld>
            <a:endParaRPr lang="en-US" altLang="zh-CN">
              <a:ea typeface="宋体" pitchFamily="2" charset="-122"/>
            </a:endParaRPr>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9385BE64-8ED3-45C4-B320-009CE2861585}" type="slidenum">
              <a:rPr lang="en-US" altLang="zh-CN"/>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10"/>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Right Triangle 1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18"/>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9"/>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Chevron 20"/>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a:lvl1pPr>
          </a:lstStyle>
          <a:p>
            <a:fld id="{B795D3AD-43EF-44A4-AB68-AE9ABA889C7D}" type="datetime1">
              <a:rPr lang="zh-CN" altLang="en-US"/>
              <a:pPr/>
              <a:t>2018/5/26</a:t>
            </a:fld>
            <a:endParaRPr lang="en-US" altLang="zh-CN">
              <a:ea typeface="宋体" pitchFamily="2" charset="-122"/>
            </a:endParaRPr>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12DF3A38-8828-44D7-ACB7-610C02B2FE29}" type="slidenum">
              <a:rPr lang="en-US" altLang="zh-CN"/>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wrap="square" lIns="91440" tIns="45720" rIns="91440" bIns="45720" numCol="1" anchor="b" anchorCtr="0" compatLnSpc="1">
            <a:prstTxWarp prst="textNoShape">
              <a:avLst/>
            </a:prstTxWarp>
          </a:bodyPr>
          <a:lstStyle>
            <a:lvl1pPr>
              <a:defRPr sz="1000">
                <a:latin typeface="Lucida Sans Unicode" pitchFamily="34" charset="0"/>
              </a:defRPr>
            </a:lvl1pPr>
          </a:lstStyle>
          <a:p>
            <a:fld id="{EB451395-B999-4D50-AC20-15797B9CD8ED}" type="datetime1">
              <a:rPr lang="zh-CN" altLang="en-US"/>
              <a:pPr/>
              <a:t>2018/5/26</a:t>
            </a:fld>
            <a:endParaRPr lang="en-US" altLang="zh-CN">
              <a:ea typeface="宋体" pitchFamily="2" charset="-122"/>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itchFamily="34" charset="0"/>
                <a:ea typeface="宋体" pitchFamily="2" charset="-122"/>
              </a:defRPr>
            </a:lvl1pPr>
          </a:lstStyle>
          <a:p>
            <a:fld id="{A7E19686-BF80-46DF-ACB6-1CCDA4DCE5D4}" type="slidenum">
              <a:rPr lang="en-US" altLang="zh-CN"/>
              <a:pPr/>
              <a:t>‹#›</a:t>
            </a:fld>
            <a:endParaRPr lang="en-US" altLang="zh-CN"/>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3"/>
          <p:cNvSpPr txBox="1">
            <a:spLocks noChangeArrowheads="1"/>
          </p:cNvSpPr>
          <p:nvPr/>
        </p:nvSpPr>
        <p:spPr bwMode="auto">
          <a:xfrm>
            <a:off x="1578136" y="1524000"/>
            <a:ext cx="5843266" cy="2123658"/>
          </a:xfrm>
          <a:prstGeom prst="rect">
            <a:avLst/>
          </a:prstGeom>
          <a:noFill/>
          <a:ln w="9525">
            <a:noFill/>
            <a:miter lim="800000"/>
            <a:headEnd/>
            <a:tailEnd/>
          </a:ln>
        </p:spPr>
        <p:txBody>
          <a:bodyPr wrap="none">
            <a:spAutoFit/>
          </a:bodyPr>
          <a:lstStyle/>
          <a:p>
            <a:pPr algn="ctr"/>
            <a:r>
              <a:rPr lang="zh-CN" altLang="en-US" sz="4400" b="1" dirty="0" smtClean="0">
                <a:solidFill>
                  <a:srgbClr val="0070C0"/>
                </a:solidFill>
                <a:latin typeface="黑体" pitchFamily="49" charset="-122"/>
              </a:rPr>
              <a:t>昆</a:t>
            </a:r>
            <a:r>
              <a:rPr lang="zh-CN" altLang="en-US" sz="4400" b="1" dirty="0" smtClean="0">
                <a:solidFill>
                  <a:srgbClr val="0070C0"/>
                </a:solidFill>
                <a:latin typeface="黑体" pitchFamily="49" charset="-122"/>
              </a:rPr>
              <a:t>诚企业管理有限公司</a:t>
            </a:r>
            <a:endParaRPr lang="en-US" altLang="zh-CN" sz="4400" b="1" dirty="0" smtClean="0">
              <a:solidFill>
                <a:srgbClr val="0070C0"/>
              </a:solidFill>
              <a:latin typeface="黑体" pitchFamily="49" charset="-122"/>
            </a:endParaRPr>
          </a:p>
          <a:p>
            <a:pPr algn="ctr"/>
            <a:endParaRPr lang="en-US" altLang="zh-CN" sz="4400" b="1" dirty="0" smtClean="0">
              <a:solidFill>
                <a:srgbClr val="0070C0"/>
              </a:solidFill>
              <a:latin typeface="黑体" pitchFamily="49" charset="-122"/>
            </a:endParaRPr>
          </a:p>
          <a:p>
            <a:pPr algn="ctr"/>
            <a:r>
              <a:rPr lang="zh-CN" altLang="en-US" sz="4400" b="1" dirty="0" smtClean="0">
                <a:solidFill>
                  <a:srgbClr val="0070C0"/>
                </a:solidFill>
                <a:latin typeface="黑体" pitchFamily="49" charset="-122"/>
              </a:rPr>
              <a:t>的</a:t>
            </a:r>
            <a:r>
              <a:rPr lang="zh-CN" altLang="en-US" sz="4400" b="1" dirty="0" smtClean="0">
                <a:solidFill>
                  <a:srgbClr val="0070C0"/>
                </a:solidFill>
                <a:latin typeface="黑体" pitchFamily="49" charset="-122"/>
              </a:rPr>
              <a:t>员工关系处理实务</a:t>
            </a:r>
            <a:endParaRPr lang="en-US" altLang="zh-CN" sz="4400" b="1" dirty="0">
              <a:solidFill>
                <a:srgbClr val="0070C0"/>
              </a:solidFill>
              <a:latin typeface="黑体" pitchFamily="49" charset="-122"/>
            </a:endParaRPr>
          </a:p>
        </p:txBody>
      </p:sp>
      <p:sp>
        <p:nvSpPr>
          <p:cNvPr id="9219" name="Slide Number Placeholder 5"/>
          <p:cNvSpPr>
            <a:spLocks noGrp="1"/>
          </p:cNvSpPr>
          <p:nvPr>
            <p:ph type="sldNum" sz="quarter" idx="12"/>
          </p:nvPr>
        </p:nvSpPr>
        <p:spPr bwMode="auto">
          <a:noFill/>
          <a:ln>
            <a:miter lim="800000"/>
            <a:headEnd/>
            <a:tailEnd/>
          </a:ln>
        </p:spPr>
        <p:txBody>
          <a:bodyPr/>
          <a:lstStyle/>
          <a:p>
            <a:fld id="{8830C2EC-6DD2-43E0-8212-1836245C6C7D}" type="slidenum">
              <a:rPr lang="en-US" altLang="zh-CN"/>
              <a:pPr/>
              <a:t>1</a:t>
            </a:fld>
            <a:endParaRPr lang="en-US" altLang="zh-C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2667000" y="762000"/>
            <a:ext cx="3416300" cy="646113"/>
          </a:xfrm>
          <a:prstGeom prst="rect">
            <a:avLst/>
          </a:prstGeom>
          <a:noFill/>
          <a:ln w="9525">
            <a:noFill/>
            <a:miter lim="800000"/>
            <a:headEnd/>
            <a:tailEnd/>
          </a:ln>
        </p:spPr>
        <p:txBody>
          <a:bodyPr wrap="none">
            <a:spAutoFit/>
          </a:bodyPr>
          <a:lstStyle/>
          <a:p>
            <a:r>
              <a:rPr lang="zh-CN" altLang="en-US" sz="3600" b="1">
                <a:latin typeface="黑体" pitchFamily="49" charset="-122"/>
              </a:rPr>
              <a:t>员工问题的处理</a:t>
            </a:r>
          </a:p>
        </p:txBody>
      </p:sp>
      <p:sp>
        <p:nvSpPr>
          <p:cNvPr id="18435" name="TextBox 2"/>
          <p:cNvSpPr txBox="1">
            <a:spLocks noChangeArrowheads="1"/>
          </p:cNvSpPr>
          <p:nvPr/>
        </p:nvSpPr>
        <p:spPr bwMode="auto">
          <a:xfrm>
            <a:off x="1219200" y="2133600"/>
            <a:ext cx="3541713" cy="3786188"/>
          </a:xfrm>
          <a:prstGeom prst="rect">
            <a:avLst/>
          </a:prstGeom>
          <a:noFill/>
          <a:ln w="9525">
            <a:noFill/>
            <a:miter lim="800000"/>
            <a:headEnd/>
            <a:tailEnd/>
          </a:ln>
        </p:spPr>
        <p:txBody>
          <a:bodyPr wrap="none">
            <a:spAutoFit/>
          </a:bodyPr>
          <a:lstStyle/>
          <a:p>
            <a:pPr>
              <a:buFont typeface="Arial" charset="0"/>
              <a:buChar char="•"/>
            </a:pPr>
            <a:r>
              <a:rPr lang="en-US" altLang="zh-CN" sz="2400" b="1">
                <a:latin typeface="黑体" pitchFamily="49" charset="-122"/>
              </a:rPr>
              <a:t> </a:t>
            </a:r>
            <a:r>
              <a:rPr lang="zh-CN" altLang="en-US" sz="2400" b="1">
                <a:latin typeface="黑体" pitchFamily="49" charset="-122"/>
              </a:rPr>
              <a:t>证据链</a:t>
            </a:r>
            <a:r>
              <a:rPr lang="en-US" altLang="zh-CN" sz="2400" b="1">
                <a:latin typeface="黑体" pitchFamily="49" charset="-122"/>
              </a:rPr>
              <a:t/>
            </a:r>
            <a:br>
              <a:rPr lang="en-US" altLang="zh-CN" sz="2400" b="1">
                <a:latin typeface="黑体" pitchFamily="49" charset="-122"/>
              </a:rPr>
            </a:br>
            <a:endParaRPr lang="en-US" altLang="zh-CN" sz="2400" b="1">
              <a:latin typeface="黑体" pitchFamily="49" charset="-122"/>
            </a:endParaRPr>
          </a:p>
          <a:p>
            <a:pPr>
              <a:buFont typeface="Arial" charset="0"/>
              <a:buChar char="•"/>
            </a:pPr>
            <a:r>
              <a:rPr lang="zh-CN" altLang="en-US" sz="2400" b="1">
                <a:latin typeface="黑体" pitchFamily="49" charset="-122"/>
              </a:rPr>
              <a:t> 调岗、降职及降薪处理</a:t>
            </a:r>
            <a:r>
              <a:rPr lang="en-US" altLang="zh-CN" sz="2400" b="1">
                <a:latin typeface="黑体" pitchFamily="49" charset="-122"/>
              </a:rPr>
              <a:t/>
            </a:r>
            <a:br>
              <a:rPr lang="en-US" altLang="zh-CN" sz="2400" b="1">
                <a:latin typeface="黑体" pitchFamily="49" charset="-122"/>
              </a:rPr>
            </a:br>
            <a:endParaRPr lang="en-US" altLang="zh-CN" sz="2400" b="1">
              <a:latin typeface="黑体" pitchFamily="49" charset="-122"/>
            </a:endParaRPr>
          </a:p>
          <a:p>
            <a:pPr>
              <a:buFont typeface="Arial" charset="0"/>
              <a:buChar char="•"/>
            </a:pPr>
            <a:r>
              <a:rPr lang="zh-CN" altLang="en-US" sz="2400" b="1">
                <a:latin typeface="黑体" pitchFamily="49" charset="-122"/>
              </a:rPr>
              <a:t> 过程与结果</a:t>
            </a:r>
            <a:r>
              <a:rPr lang="en-US" altLang="zh-CN" sz="2400" b="1">
                <a:latin typeface="黑体" pitchFamily="49" charset="-122"/>
              </a:rPr>
              <a:t/>
            </a:r>
            <a:br>
              <a:rPr lang="en-US" altLang="zh-CN" sz="2400" b="1">
                <a:latin typeface="黑体" pitchFamily="49" charset="-122"/>
              </a:rPr>
            </a:br>
            <a:endParaRPr lang="en-US" altLang="zh-CN" sz="2400" b="1">
              <a:latin typeface="黑体" pitchFamily="49" charset="-122"/>
            </a:endParaRPr>
          </a:p>
          <a:p>
            <a:pPr>
              <a:buFont typeface="Arial" charset="0"/>
              <a:buChar char="•"/>
            </a:pPr>
            <a:r>
              <a:rPr lang="zh-CN" altLang="en-US" sz="2400" b="1">
                <a:latin typeface="黑体" pitchFamily="49" charset="-122"/>
              </a:rPr>
              <a:t> 员工问题处理的技巧</a:t>
            </a:r>
            <a:endParaRPr lang="en-US" altLang="zh-CN" sz="2400" b="1">
              <a:latin typeface="黑体" pitchFamily="49" charset="-122"/>
            </a:endParaRPr>
          </a:p>
          <a:p>
            <a:pPr>
              <a:buFont typeface="Arial" charset="0"/>
              <a:buChar char="•"/>
            </a:pPr>
            <a:endParaRPr lang="en-US" altLang="zh-CN" sz="2400" b="1">
              <a:latin typeface="黑体" pitchFamily="49" charset="-122"/>
            </a:endParaRPr>
          </a:p>
          <a:p>
            <a:pPr>
              <a:buFont typeface="Arial" charset="0"/>
              <a:buChar char="•"/>
            </a:pPr>
            <a:r>
              <a:rPr lang="en-US" altLang="zh-CN" sz="2400" b="1">
                <a:latin typeface="黑体" pitchFamily="49" charset="-122"/>
              </a:rPr>
              <a:t> </a:t>
            </a:r>
            <a:r>
              <a:rPr lang="zh-CN" altLang="en-US" sz="2400" b="1">
                <a:latin typeface="黑体" pitchFamily="49" charset="-122"/>
              </a:rPr>
              <a:t>练造你的耐性</a:t>
            </a:r>
            <a:endParaRPr lang="en-US" altLang="zh-CN" sz="2400" b="1">
              <a:latin typeface="黑体" pitchFamily="49" charset="-122"/>
            </a:endParaRPr>
          </a:p>
          <a:p>
            <a:pPr>
              <a:buFont typeface="Arial" charset="0"/>
              <a:buChar char="•"/>
            </a:pPr>
            <a:endParaRPr lang="en-US" altLang="zh-CN" sz="2400" b="1">
              <a:latin typeface="黑体" pitchFamily="49" charset="-122"/>
            </a:endParaRPr>
          </a:p>
        </p:txBody>
      </p:sp>
      <p:sp>
        <p:nvSpPr>
          <p:cNvPr id="18436" name="Slide Number Placeholder 3"/>
          <p:cNvSpPr>
            <a:spLocks noGrp="1"/>
          </p:cNvSpPr>
          <p:nvPr>
            <p:ph type="sldNum" sz="quarter" idx="12"/>
          </p:nvPr>
        </p:nvSpPr>
        <p:spPr bwMode="auto">
          <a:noFill/>
          <a:ln>
            <a:miter lim="800000"/>
            <a:headEnd/>
            <a:tailEnd/>
          </a:ln>
        </p:spPr>
        <p:txBody>
          <a:bodyPr/>
          <a:lstStyle/>
          <a:p>
            <a:fld id="{E096C6D2-7D90-4F07-AFD1-C26A9DDA2571}" type="slidenum">
              <a:rPr lang="en-US" altLang="zh-CN"/>
              <a:pPr/>
              <a:t>10</a:t>
            </a:fld>
            <a:endParaRPr lang="en-US" altLang="zh-C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3810000" y="381000"/>
            <a:ext cx="1570038" cy="646113"/>
          </a:xfrm>
          <a:prstGeom prst="rect">
            <a:avLst/>
          </a:prstGeom>
          <a:noFill/>
          <a:ln w="9525">
            <a:noFill/>
            <a:miter lim="800000"/>
            <a:headEnd/>
            <a:tailEnd/>
          </a:ln>
        </p:spPr>
        <p:txBody>
          <a:bodyPr wrap="none">
            <a:spAutoFit/>
          </a:bodyPr>
          <a:lstStyle/>
          <a:p>
            <a:r>
              <a:rPr lang="zh-CN" altLang="en-US" sz="3600" b="1">
                <a:latin typeface="黑体" pitchFamily="49" charset="-122"/>
              </a:rPr>
              <a:t>证据链</a:t>
            </a:r>
          </a:p>
        </p:txBody>
      </p:sp>
      <p:sp>
        <p:nvSpPr>
          <p:cNvPr id="3" name="TextBox 2"/>
          <p:cNvSpPr txBox="1"/>
          <p:nvPr/>
        </p:nvSpPr>
        <p:spPr>
          <a:xfrm>
            <a:off x="990600" y="1524000"/>
            <a:ext cx="5411788" cy="2954338"/>
          </a:xfrm>
          <a:prstGeom prst="rect">
            <a:avLst/>
          </a:prstGeom>
          <a:noFill/>
        </p:spPr>
        <p:txBody>
          <a:bodyPr wrap="none">
            <a:spAutoFit/>
          </a:bodyPr>
          <a:lstStyle/>
          <a:p>
            <a:r>
              <a:rPr lang="zh-CN" altLang="en-US" sz="2000" b="1">
                <a:latin typeface="Lucida Sans Unicode" pitchFamily="34" charset="0"/>
              </a:rPr>
              <a:t>我们常听到有些主管如是说－</a:t>
            </a:r>
            <a:endParaRPr lang="en-US" altLang="zh-CN" sz="2000" b="1">
              <a:latin typeface="Lucida Sans Unicode" pitchFamily="34" charset="0"/>
            </a:endParaRPr>
          </a:p>
          <a:p>
            <a:endParaRPr lang="zh-CN" altLang="en-US" sz="2000" b="1">
              <a:latin typeface="Lucida Sans Unicode" pitchFamily="34" charset="0"/>
              <a:ea typeface="宋体" pitchFamily="2" charset="-122"/>
            </a:endParaRPr>
          </a:p>
          <a:p>
            <a:pPr>
              <a:buFont typeface="Arial" charset="0"/>
              <a:buChar char="•"/>
            </a:pPr>
            <a:r>
              <a:rPr lang="zh-CN" altLang="en-US" b="1">
                <a:latin typeface="Lucida Sans Unicode" pitchFamily="34" charset="0"/>
              </a:rPr>
              <a:t>我已经和他说过多次！</a:t>
            </a:r>
            <a:endParaRPr lang="en-US" altLang="zh-CN" b="1">
              <a:latin typeface="Lucida Sans Unicode" pitchFamily="34" charset="0"/>
            </a:endParaRPr>
          </a:p>
          <a:p>
            <a:pPr>
              <a:buFont typeface="Arial" charset="0"/>
              <a:buChar char="•"/>
            </a:pPr>
            <a:r>
              <a:rPr lang="zh-CN" altLang="en-US" b="1">
                <a:latin typeface="Lucida Sans Unicode" pitchFamily="34" charset="0"/>
              </a:rPr>
              <a:t>他一直来表现欠佳！</a:t>
            </a:r>
            <a:endParaRPr lang="en-US" altLang="zh-CN" b="1">
              <a:latin typeface="Lucida Sans Unicode" pitchFamily="34" charset="0"/>
            </a:endParaRPr>
          </a:p>
          <a:p>
            <a:pPr>
              <a:buFont typeface="Arial" charset="0"/>
              <a:buChar char="•"/>
            </a:pPr>
            <a:r>
              <a:rPr lang="zh-CN" altLang="en-US" b="1">
                <a:latin typeface="Lucida Sans Unicode" pitchFamily="34" charset="0"/>
              </a:rPr>
              <a:t>他已经无可救药了！</a:t>
            </a:r>
            <a:endParaRPr lang="en-US" altLang="zh-CN" b="1">
              <a:latin typeface="Lucida Sans Unicode" pitchFamily="34" charset="0"/>
            </a:endParaRPr>
          </a:p>
          <a:p>
            <a:pPr>
              <a:buFont typeface="Arial" charset="0"/>
              <a:buChar char="•"/>
            </a:pPr>
            <a:r>
              <a:rPr lang="zh-CN" altLang="en-US" b="1">
                <a:latin typeface="Lucida Sans Unicode" pitchFamily="34" charset="0"/>
              </a:rPr>
              <a:t>他的表现一塌糊涂！</a:t>
            </a:r>
            <a:endParaRPr lang="en-US" altLang="zh-CN" b="1">
              <a:latin typeface="Lucida Sans Unicode" pitchFamily="34" charset="0"/>
            </a:endParaRPr>
          </a:p>
          <a:p>
            <a:pPr>
              <a:buFont typeface="Arial" charset="0"/>
              <a:buChar char="•"/>
            </a:pPr>
            <a:r>
              <a:rPr lang="zh-CN" altLang="en-US" b="1">
                <a:latin typeface="Lucida Sans Unicode" pitchFamily="34" charset="0"/>
              </a:rPr>
              <a:t>我之前曾无数次提醒过他！</a:t>
            </a:r>
            <a:endParaRPr lang="en-US" altLang="zh-CN" b="1">
              <a:latin typeface="Lucida Sans Unicode" pitchFamily="34" charset="0"/>
            </a:endParaRPr>
          </a:p>
          <a:p>
            <a:pPr>
              <a:buFont typeface="Arial" charset="0"/>
              <a:buChar char="•"/>
            </a:pPr>
            <a:r>
              <a:rPr lang="zh-CN" altLang="en-US" b="1">
                <a:latin typeface="Lucida Sans Unicode" pitchFamily="34" charset="0"/>
              </a:rPr>
              <a:t>他的表现无法达到我们的要求，我们退回</a:t>
            </a:r>
            <a:r>
              <a:rPr lang="en-US" altLang="zh-CN" b="1">
                <a:latin typeface="Lucida Sans Unicode" pitchFamily="34" charset="0"/>
              </a:rPr>
              <a:t>HR</a:t>
            </a:r>
            <a:r>
              <a:rPr lang="zh-CN" altLang="en-US" b="1">
                <a:latin typeface="Lucida Sans Unicode" pitchFamily="34" charset="0"/>
              </a:rPr>
              <a:t>！</a:t>
            </a:r>
            <a:endParaRPr lang="en-US" altLang="zh-CN" b="1">
              <a:latin typeface="Lucida Sans Unicode" pitchFamily="34" charset="0"/>
            </a:endParaRPr>
          </a:p>
          <a:p>
            <a:pPr>
              <a:buFont typeface="Arial" charset="0"/>
              <a:buChar char="•"/>
            </a:pPr>
            <a:r>
              <a:rPr lang="zh-CN" altLang="en-US" b="1">
                <a:latin typeface="Lucida Sans Unicode" pitchFamily="34" charset="0"/>
              </a:rPr>
              <a:t>这员工之前多次迟到，我实在忍无可忍了！</a:t>
            </a:r>
            <a:endParaRPr lang="en-US" altLang="zh-CN" b="1">
              <a:latin typeface="Lucida Sans Unicode" pitchFamily="34" charset="0"/>
            </a:endParaRPr>
          </a:p>
          <a:p>
            <a:r>
              <a:rPr lang="en-US" altLang="zh-CN" sz="2000" b="1">
                <a:latin typeface="Lucida Sans Unicode" pitchFamily="34" charset="0"/>
                <a:ea typeface="宋体" pitchFamily="2" charset="-122"/>
              </a:rPr>
              <a:t>…….</a:t>
            </a:r>
          </a:p>
        </p:txBody>
      </p:sp>
      <p:sp>
        <p:nvSpPr>
          <p:cNvPr id="19460" name="TextBox 3"/>
          <p:cNvSpPr txBox="1">
            <a:spLocks noChangeArrowheads="1"/>
          </p:cNvSpPr>
          <p:nvPr/>
        </p:nvSpPr>
        <p:spPr bwMode="auto">
          <a:xfrm>
            <a:off x="914400" y="5105400"/>
            <a:ext cx="5954713" cy="523875"/>
          </a:xfrm>
          <a:prstGeom prst="rect">
            <a:avLst/>
          </a:prstGeom>
          <a:noFill/>
          <a:ln w="9525">
            <a:noFill/>
            <a:miter lim="800000"/>
            <a:headEnd/>
            <a:tailEnd/>
          </a:ln>
        </p:spPr>
        <p:txBody>
          <a:bodyPr wrap="none">
            <a:spAutoFit/>
          </a:bodyPr>
          <a:lstStyle/>
          <a:p>
            <a:r>
              <a:rPr lang="zh-CN" altLang="en-US" sz="2800" b="1">
                <a:solidFill>
                  <a:srgbClr val="0070C0"/>
                </a:solidFill>
                <a:latin typeface="Lucida Sans Unicode" pitchFamily="34" charset="0"/>
              </a:rPr>
              <a:t>如果你碰到这些话语，你怎么回答？</a:t>
            </a:r>
            <a:endParaRPr lang="zh-CN" altLang="en-US" sz="2800" b="1">
              <a:solidFill>
                <a:srgbClr val="0070C0"/>
              </a:solidFill>
              <a:latin typeface="Lucida Sans Unicode" pitchFamily="34" charset="0"/>
              <a:ea typeface="宋体" pitchFamily="2" charset="-122"/>
            </a:endParaRPr>
          </a:p>
        </p:txBody>
      </p:sp>
      <p:sp>
        <p:nvSpPr>
          <p:cNvPr id="19461" name="Slide Number Placeholder 4"/>
          <p:cNvSpPr>
            <a:spLocks noGrp="1"/>
          </p:cNvSpPr>
          <p:nvPr>
            <p:ph type="sldNum" sz="quarter" idx="12"/>
          </p:nvPr>
        </p:nvSpPr>
        <p:spPr bwMode="auto">
          <a:noFill/>
          <a:ln>
            <a:miter lim="800000"/>
            <a:headEnd/>
            <a:tailEnd/>
          </a:ln>
        </p:spPr>
        <p:txBody>
          <a:bodyPr/>
          <a:lstStyle/>
          <a:p>
            <a:fld id="{0C5986C7-E6A1-428A-9BDA-5158575CCB37}" type="slidenum">
              <a:rPr lang="en-US" altLang="zh-CN"/>
              <a:pPr/>
              <a:t>11</a:t>
            </a:fld>
            <a:endParaRPr lang="en-US" altLang="zh-C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1066800" y="1524000"/>
            <a:ext cx="7162800" cy="3998913"/>
          </a:xfrm>
          <a:prstGeom prst="rect">
            <a:avLst/>
          </a:prstGeom>
          <a:noFill/>
          <a:ln w="9525">
            <a:noFill/>
            <a:miter lim="800000"/>
            <a:headEnd/>
            <a:tailEnd/>
          </a:ln>
        </p:spPr>
        <p:txBody>
          <a:bodyPr>
            <a:spAutoFit/>
          </a:bodyPr>
          <a:lstStyle/>
          <a:p>
            <a:pPr>
              <a:lnSpc>
                <a:spcPts val="3500"/>
              </a:lnSpc>
              <a:buFont typeface="Arial" charset="0"/>
              <a:buChar char="•"/>
            </a:pPr>
            <a:r>
              <a:rPr lang="zh-CN" altLang="en-US" sz="2800" b="1">
                <a:latin typeface="Lucida Sans Unicode" pitchFamily="34" charset="0"/>
              </a:rPr>
              <a:t> 笔记的作用和力量</a:t>
            </a:r>
            <a:r>
              <a:rPr lang="en-US" altLang="zh-CN" sz="2800" b="1">
                <a:latin typeface="Lucida Sans Unicode" pitchFamily="34" charset="0"/>
              </a:rPr>
              <a:t/>
            </a:r>
            <a:br>
              <a:rPr lang="en-US" altLang="zh-CN" sz="2800" b="1">
                <a:latin typeface="Lucida Sans Unicode" pitchFamily="34" charset="0"/>
              </a:rPr>
            </a:br>
            <a:r>
              <a:rPr lang="en-US" altLang="zh-CN" sz="2000" b="1">
                <a:latin typeface="Lucida Sans Unicode" pitchFamily="34" charset="0"/>
              </a:rPr>
              <a:t>       </a:t>
            </a:r>
            <a:r>
              <a:rPr lang="zh-CN" altLang="en-US" sz="2000" b="1">
                <a:latin typeface="Lucida Sans Unicode" pitchFamily="34" charset="0"/>
              </a:rPr>
              <a:t>－ 人的记忆力是有限的</a:t>
            </a:r>
            <a:r>
              <a:rPr lang="en-US" altLang="zh-CN" sz="2000" b="1">
                <a:latin typeface="Lucida Sans Unicode" pitchFamily="34" charset="0"/>
              </a:rPr>
              <a:t/>
            </a:r>
            <a:br>
              <a:rPr lang="en-US" altLang="zh-CN" sz="2000" b="1">
                <a:latin typeface="Lucida Sans Unicode" pitchFamily="34" charset="0"/>
              </a:rPr>
            </a:br>
            <a:r>
              <a:rPr lang="en-US" altLang="zh-CN" sz="2000" b="1">
                <a:latin typeface="Lucida Sans Unicode" pitchFamily="34" charset="0"/>
              </a:rPr>
              <a:t>       </a:t>
            </a:r>
            <a:r>
              <a:rPr lang="zh-CN" altLang="en-US" sz="2000" b="1">
                <a:latin typeface="Lucida Sans Unicode" pitchFamily="34" charset="0"/>
              </a:rPr>
              <a:t>－ 有力、有效的证据</a:t>
            </a:r>
            <a:r>
              <a:rPr lang="en-US" altLang="zh-CN" sz="2000" b="1">
                <a:latin typeface="Lucida Sans Unicode" pitchFamily="34" charset="0"/>
              </a:rPr>
              <a:t/>
            </a:r>
            <a:br>
              <a:rPr lang="en-US" altLang="zh-CN" sz="2000" b="1">
                <a:latin typeface="Lucida Sans Unicode" pitchFamily="34" charset="0"/>
              </a:rPr>
            </a:br>
            <a:r>
              <a:rPr lang="en-US" altLang="zh-CN" sz="2000" b="1">
                <a:latin typeface="Lucida Sans Unicode" pitchFamily="34" charset="0"/>
              </a:rPr>
              <a:t>       </a:t>
            </a:r>
            <a:r>
              <a:rPr lang="zh-CN" altLang="en-US" sz="2000" b="1">
                <a:latin typeface="Lucida Sans Unicode" pitchFamily="34" charset="0"/>
              </a:rPr>
              <a:t>－ 惊醒和震慑的作用</a:t>
            </a:r>
            <a:endParaRPr lang="en-US" altLang="zh-CN" sz="2000" b="1">
              <a:latin typeface="Lucida Sans Unicode" pitchFamily="34" charset="0"/>
            </a:endParaRPr>
          </a:p>
          <a:p>
            <a:pPr>
              <a:lnSpc>
                <a:spcPts val="3500"/>
              </a:lnSpc>
            </a:pPr>
            <a:r>
              <a:rPr lang="en-US" altLang="zh-CN" sz="2000" b="1">
                <a:latin typeface="Lucida Sans Unicode" pitchFamily="34" charset="0"/>
              </a:rPr>
              <a:t>       </a:t>
            </a:r>
            <a:r>
              <a:rPr lang="zh-CN" altLang="en-US" sz="2000" b="1">
                <a:latin typeface="Lucida Sans Unicode" pitchFamily="34" charset="0"/>
              </a:rPr>
              <a:t>－ 为下一次的谈话或处理做好准备</a:t>
            </a:r>
            <a:endParaRPr lang="en-US" altLang="zh-CN" sz="2000" b="1">
              <a:latin typeface="Lucida Sans Unicode" pitchFamily="34" charset="0"/>
            </a:endParaRPr>
          </a:p>
          <a:p>
            <a:pPr>
              <a:buFont typeface="Arial" charset="0"/>
              <a:buChar char="•"/>
            </a:pPr>
            <a:endParaRPr lang="en-US" altLang="zh-CN" sz="2400" b="1">
              <a:latin typeface="Lucida Sans Unicode" pitchFamily="34" charset="0"/>
            </a:endParaRPr>
          </a:p>
          <a:p>
            <a:pPr>
              <a:buFont typeface="Arial" charset="0"/>
              <a:buChar char="•"/>
            </a:pPr>
            <a:r>
              <a:rPr lang="zh-CN" altLang="en-US" sz="2800" b="1">
                <a:latin typeface="Lucida Sans Unicode" pitchFamily="34" charset="0"/>
              </a:rPr>
              <a:t> 做笔记的技巧</a:t>
            </a:r>
            <a:endParaRPr lang="zh-CN" altLang="en-US" sz="2400" b="1">
              <a:latin typeface="Lucida Sans Unicode" pitchFamily="34" charset="0"/>
              <a:ea typeface="宋体" pitchFamily="2" charset="-122"/>
            </a:endParaRPr>
          </a:p>
          <a:p>
            <a:pPr>
              <a:buFont typeface="Arial" charset="0"/>
              <a:buChar char="•"/>
            </a:pPr>
            <a:r>
              <a:rPr lang="zh-CN" altLang="en-US" sz="2800" b="1">
                <a:latin typeface="Lucida Sans Unicode" pitchFamily="34" charset="0"/>
              </a:rPr>
              <a:t> 奖罚记录和保存</a:t>
            </a:r>
            <a:endParaRPr lang="zh-CN" altLang="en-US" sz="2800" b="1">
              <a:latin typeface="Lucida Sans Unicode" pitchFamily="34" charset="0"/>
              <a:ea typeface="宋体" pitchFamily="2" charset="-122"/>
            </a:endParaRPr>
          </a:p>
          <a:p>
            <a:pPr>
              <a:buFont typeface="Arial" charset="0"/>
              <a:buChar char="•"/>
            </a:pPr>
            <a:r>
              <a:rPr lang="zh-CN" altLang="en-US" sz="2800" b="1">
                <a:latin typeface="Lucida Sans Unicode" pitchFamily="34" charset="0"/>
                <a:ea typeface="宋体" pitchFamily="2" charset="-122"/>
              </a:rPr>
              <a:t> </a:t>
            </a:r>
            <a:r>
              <a:rPr lang="zh-CN" altLang="en-US" sz="2800" b="1">
                <a:latin typeface="Lucida Sans Unicode" pitchFamily="34" charset="0"/>
              </a:rPr>
              <a:t>员工承诺书（凡事先承诺，百利无一害！）</a:t>
            </a:r>
            <a:endParaRPr lang="zh-CN" altLang="en-US" sz="2800" b="1">
              <a:latin typeface="Lucida Sans Unicode" pitchFamily="34" charset="0"/>
              <a:ea typeface="宋体" pitchFamily="2" charset="-122"/>
            </a:endParaRPr>
          </a:p>
        </p:txBody>
      </p:sp>
      <p:sp>
        <p:nvSpPr>
          <p:cNvPr id="20483" name="TextBox 2"/>
          <p:cNvSpPr txBox="1">
            <a:spLocks noChangeArrowheads="1"/>
          </p:cNvSpPr>
          <p:nvPr/>
        </p:nvSpPr>
        <p:spPr bwMode="auto">
          <a:xfrm>
            <a:off x="1828800" y="420688"/>
            <a:ext cx="5743575" cy="646112"/>
          </a:xfrm>
          <a:prstGeom prst="rect">
            <a:avLst/>
          </a:prstGeom>
          <a:noFill/>
          <a:ln w="9525">
            <a:noFill/>
            <a:miter lim="800000"/>
            <a:headEnd/>
            <a:tailEnd/>
          </a:ln>
        </p:spPr>
        <p:txBody>
          <a:bodyPr wrap="none">
            <a:spAutoFit/>
          </a:bodyPr>
          <a:lstStyle/>
          <a:p>
            <a:r>
              <a:rPr lang="zh-CN" altLang="en-US" sz="3600" b="1">
                <a:latin typeface="黑体" pitchFamily="49" charset="-122"/>
              </a:rPr>
              <a:t>平时没证据，遇事乱阵脚！</a:t>
            </a:r>
          </a:p>
        </p:txBody>
      </p:sp>
      <p:sp>
        <p:nvSpPr>
          <p:cNvPr id="20484" name="Slide Number Placeholder 3"/>
          <p:cNvSpPr>
            <a:spLocks noGrp="1"/>
          </p:cNvSpPr>
          <p:nvPr>
            <p:ph type="sldNum" sz="quarter" idx="12"/>
          </p:nvPr>
        </p:nvSpPr>
        <p:spPr bwMode="auto">
          <a:noFill/>
          <a:ln>
            <a:miter lim="800000"/>
            <a:headEnd/>
            <a:tailEnd/>
          </a:ln>
        </p:spPr>
        <p:txBody>
          <a:bodyPr/>
          <a:lstStyle/>
          <a:p>
            <a:fld id="{BD789876-4182-42E6-9188-F3E7602AE81B}" type="slidenum">
              <a:rPr lang="en-US" altLang="zh-CN"/>
              <a:pPr/>
              <a:t>12</a:t>
            </a:fld>
            <a:endParaRPr lang="en-US" altLang="zh-C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3138488" y="496888"/>
            <a:ext cx="2500312" cy="646112"/>
          </a:xfrm>
          <a:prstGeom prst="rect">
            <a:avLst/>
          </a:prstGeom>
          <a:noFill/>
          <a:ln w="9525">
            <a:noFill/>
            <a:miter lim="800000"/>
            <a:headEnd/>
            <a:tailEnd/>
          </a:ln>
        </p:spPr>
        <p:txBody>
          <a:bodyPr wrap="none">
            <a:spAutoFit/>
          </a:bodyPr>
          <a:lstStyle/>
          <a:p>
            <a:pPr algn="ctr"/>
            <a:r>
              <a:rPr lang="zh-CN" altLang="en-US" sz="3600" b="1">
                <a:latin typeface="Lucida Sans Unicode" pitchFamily="34" charset="0"/>
              </a:rPr>
              <a:t>过程与结果</a:t>
            </a:r>
            <a:endParaRPr lang="zh-CN" altLang="en-US" sz="3600" b="1">
              <a:latin typeface="Lucida Sans Unicode" pitchFamily="34" charset="0"/>
              <a:ea typeface="宋体" pitchFamily="2" charset="-122"/>
            </a:endParaRPr>
          </a:p>
        </p:txBody>
      </p:sp>
      <p:sp>
        <p:nvSpPr>
          <p:cNvPr id="21507" name="TextBox 2"/>
          <p:cNvSpPr txBox="1">
            <a:spLocks noChangeArrowheads="1"/>
          </p:cNvSpPr>
          <p:nvPr/>
        </p:nvSpPr>
        <p:spPr bwMode="auto">
          <a:xfrm>
            <a:off x="1219200" y="2362200"/>
            <a:ext cx="3227388" cy="584200"/>
          </a:xfrm>
          <a:prstGeom prst="rect">
            <a:avLst/>
          </a:prstGeom>
          <a:noFill/>
          <a:ln w="9525">
            <a:noFill/>
            <a:miter lim="800000"/>
            <a:headEnd/>
            <a:tailEnd/>
          </a:ln>
        </p:spPr>
        <p:txBody>
          <a:bodyPr wrap="none">
            <a:spAutoFit/>
          </a:bodyPr>
          <a:lstStyle/>
          <a:p>
            <a:r>
              <a:rPr lang="zh-CN" altLang="en-US" sz="3200" b="1">
                <a:solidFill>
                  <a:srgbClr val="FF0000"/>
                </a:solidFill>
                <a:latin typeface="Lucida Sans Unicode" pitchFamily="34" charset="0"/>
              </a:rPr>
              <a:t>“</a:t>
            </a:r>
            <a:r>
              <a:rPr lang="en-US" altLang="zh-CN" sz="3200" b="1">
                <a:solidFill>
                  <a:srgbClr val="FF0000"/>
                </a:solidFill>
                <a:latin typeface="Lucida Sans Unicode" pitchFamily="34" charset="0"/>
                <a:ea typeface="宋体" pitchFamily="2" charset="-122"/>
              </a:rPr>
              <a:t>50/45/5</a:t>
            </a:r>
            <a:r>
              <a:rPr lang="zh-CN" altLang="en-US" sz="3200" b="1">
                <a:solidFill>
                  <a:srgbClr val="FF0000"/>
                </a:solidFill>
                <a:latin typeface="Lucida Sans Unicode" pitchFamily="34" charset="0"/>
              </a:rPr>
              <a:t>现象”</a:t>
            </a:r>
            <a:endParaRPr lang="zh-CN" altLang="en-US" sz="3200" b="1">
              <a:solidFill>
                <a:srgbClr val="FF0000"/>
              </a:solidFill>
              <a:latin typeface="Lucida Sans Unicode" pitchFamily="34" charset="0"/>
              <a:ea typeface="宋体" pitchFamily="2" charset="-122"/>
            </a:endParaRPr>
          </a:p>
        </p:txBody>
      </p:sp>
      <p:sp>
        <p:nvSpPr>
          <p:cNvPr id="21508" name="TextBox 4"/>
          <p:cNvSpPr txBox="1">
            <a:spLocks noChangeArrowheads="1"/>
          </p:cNvSpPr>
          <p:nvPr/>
        </p:nvSpPr>
        <p:spPr bwMode="auto">
          <a:xfrm>
            <a:off x="1143000" y="1676400"/>
            <a:ext cx="4494213" cy="523875"/>
          </a:xfrm>
          <a:prstGeom prst="rect">
            <a:avLst/>
          </a:prstGeom>
          <a:noFill/>
          <a:ln w="9525">
            <a:noFill/>
            <a:miter lim="800000"/>
            <a:headEnd/>
            <a:tailEnd/>
          </a:ln>
        </p:spPr>
        <p:txBody>
          <a:bodyPr wrap="none">
            <a:spAutoFit/>
          </a:bodyPr>
          <a:lstStyle/>
          <a:p>
            <a:r>
              <a:rPr lang="zh-CN" altLang="en-US" sz="2800" b="1">
                <a:latin typeface="Lucida Sans Unicode" pitchFamily="34" charset="0"/>
              </a:rPr>
              <a:t>流程不合理，结果有风险！</a:t>
            </a:r>
            <a:endParaRPr lang="zh-CN" altLang="en-US" sz="2800" b="1">
              <a:latin typeface="Lucida Sans Unicode" pitchFamily="34" charset="0"/>
              <a:ea typeface="宋体" pitchFamily="2" charset="-122"/>
            </a:endParaRPr>
          </a:p>
        </p:txBody>
      </p:sp>
      <p:sp>
        <p:nvSpPr>
          <p:cNvPr id="21509" name="TextBox 5"/>
          <p:cNvSpPr txBox="1">
            <a:spLocks noChangeArrowheads="1"/>
          </p:cNvSpPr>
          <p:nvPr/>
        </p:nvSpPr>
        <p:spPr bwMode="auto">
          <a:xfrm>
            <a:off x="1219200" y="3048000"/>
            <a:ext cx="5084763" cy="1292225"/>
          </a:xfrm>
          <a:prstGeom prst="rect">
            <a:avLst/>
          </a:prstGeom>
          <a:noFill/>
          <a:ln w="9525">
            <a:noFill/>
            <a:miter lim="800000"/>
            <a:headEnd/>
            <a:tailEnd/>
          </a:ln>
        </p:spPr>
        <p:txBody>
          <a:bodyPr wrap="none">
            <a:spAutoFit/>
          </a:bodyPr>
          <a:lstStyle/>
          <a:p>
            <a:r>
              <a:rPr lang="zh-CN" altLang="en-US" sz="2400" b="1">
                <a:latin typeface="Lucida Sans Unicode" pitchFamily="34" charset="0"/>
              </a:rPr>
              <a:t>何谓“流程”？</a:t>
            </a:r>
            <a:endParaRPr lang="en-US" altLang="zh-CN" sz="2400" b="1">
              <a:latin typeface="Lucida Sans Unicode" pitchFamily="34" charset="0"/>
            </a:endParaRPr>
          </a:p>
          <a:p>
            <a:r>
              <a:rPr lang="zh-CN" altLang="en-US" b="1">
                <a:latin typeface="Lucida Sans Unicode" pitchFamily="34" charset="0"/>
              </a:rPr>
              <a:t>－ 制度在制定过程中是否符合基本的法规要求？</a:t>
            </a:r>
            <a:endParaRPr lang="en-US" altLang="zh-CN" b="1">
              <a:latin typeface="Lucida Sans Unicode" pitchFamily="34" charset="0"/>
            </a:endParaRPr>
          </a:p>
          <a:p>
            <a:r>
              <a:rPr lang="zh-CN" altLang="en-US" b="1">
                <a:latin typeface="Lucida Sans Unicode" pitchFamily="34" charset="0"/>
              </a:rPr>
              <a:t>－ 问题处理过程中的操作流程？</a:t>
            </a:r>
            <a:endParaRPr lang="en-US" altLang="zh-CN" b="1">
              <a:latin typeface="Lucida Sans Unicode" pitchFamily="34" charset="0"/>
            </a:endParaRPr>
          </a:p>
          <a:p>
            <a:r>
              <a:rPr lang="zh-CN" altLang="en-US" b="1">
                <a:latin typeface="Lucida Sans Unicode" pitchFamily="34" charset="0"/>
              </a:rPr>
              <a:t>－ 处理技巧？</a:t>
            </a:r>
            <a:endParaRPr lang="zh-CN" altLang="en-US" b="1">
              <a:latin typeface="Lucida Sans Unicode" pitchFamily="34" charset="0"/>
              <a:ea typeface="宋体" pitchFamily="2" charset="-122"/>
            </a:endParaRPr>
          </a:p>
        </p:txBody>
      </p:sp>
      <p:sp>
        <p:nvSpPr>
          <p:cNvPr id="21510" name="TextBox 6"/>
          <p:cNvSpPr txBox="1">
            <a:spLocks noChangeArrowheads="1"/>
          </p:cNvSpPr>
          <p:nvPr/>
        </p:nvSpPr>
        <p:spPr bwMode="auto">
          <a:xfrm>
            <a:off x="1143000" y="4419600"/>
            <a:ext cx="6858000" cy="708025"/>
          </a:xfrm>
          <a:prstGeom prst="rect">
            <a:avLst/>
          </a:prstGeom>
          <a:noFill/>
          <a:ln w="9525">
            <a:noFill/>
            <a:miter lim="800000"/>
            <a:headEnd/>
            <a:tailEnd/>
          </a:ln>
        </p:spPr>
        <p:txBody>
          <a:bodyPr>
            <a:spAutoFit/>
          </a:bodyPr>
          <a:lstStyle/>
          <a:p>
            <a:r>
              <a:rPr lang="zh-CN" altLang="en-US" sz="2000" b="1">
                <a:latin typeface="Lucida Sans Unicode" pitchFamily="34" charset="0"/>
              </a:rPr>
              <a:t>避免将违纪处分与直接的经济扣罚相挂钩！</a:t>
            </a:r>
            <a:r>
              <a:rPr lang="en-US" altLang="zh-CN" sz="2000" b="1">
                <a:latin typeface="Lucida Sans Unicode" pitchFamily="34" charset="0"/>
              </a:rPr>
              <a:t/>
            </a:r>
            <a:br>
              <a:rPr lang="en-US" altLang="zh-CN" sz="2000" b="1">
                <a:latin typeface="Lucida Sans Unicode" pitchFamily="34" charset="0"/>
              </a:rPr>
            </a:br>
            <a:r>
              <a:rPr lang="zh-CN" altLang="en-US" sz="2000" b="1">
                <a:latin typeface="Lucida Sans Unicode" pitchFamily="34" charset="0"/>
              </a:rPr>
              <a:t>（警察审犯 的故事）</a:t>
            </a:r>
            <a:endParaRPr lang="zh-CN" altLang="en-US" sz="2000" b="1">
              <a:latin typeface="Lucida Sans Unicode" pitchFamily="34" charset="0"/>
              <a:ea typeface="宋体" pitchFamily="2" charset="-122"/>
            </a:endParaRPr>
          </a:p>
        </p:txBody>
      </p:sp>
      <p:sp>
        <p:nvSpPr>
          <p:cNvPr id="21511" name="Rectangle 7"/>
          <p:cNvSpPr>
            <a:spLocks noChangeArrowheads="1"/>
          </p:cNvSpPr>
          <p:nvPr/>
        </p:nvSpPr>
        <p:spPr bwMode="auto">
          <a:xfrm>
            <a:off x="1143000" y="5257800"/>
            <a:ext cx="7315200" cy="1016000"/>
          </a:xfrm>
          <a:prstGeom prst="rect">
            <a:avLst/>
          </a:prstGeom>
          <a:noFill/>
          <a:ln w="9525">
            <a:noFill/>
            <a:miter lim="800000"/>
            <a:headEnd/>
            <a:tailEnd/>
          </a:ln>
        </p:spPr>
        <p:txBody>
          <a:bodyPr>
            <a:spAutoFit/>
          </a:bodyPr>
          <a:lstStyle/>
          <a:p>
            <a:pPr>
              <a:lnSpc>
                <a:spcPct val="150000"/>
              </a:lnSpc>
            </a:pPr>
            <a:r>
              <a:rPr lang="zh-CN" altLang="en-US" sz="2000" b="1">
                <a:latin typeface="Lucida Sans Unicode" pitchFamily="34" charset="0"/>
              </a:rPr>
              <a:t>让问题员工没有风险地离开公司是我们的目的，至于用什么办法和手段（炒鱿、辞退、劝退、自离）并不关键！</a:t>
            </a:r>
            <a:endParaRPr lang="en-US" altLang="en-US" sz="2000" b="1">
              <a:latin typeface="Lucida Sans Unicode" pitchFamily="34" charset="0"/>
            </a:endParaRPr>
          </a:p>
        </p:txBody>
      </p:sp>
      <p:sp>
        <p:nvSpPr>
          <p:cNvPr id="21512" name="Slide Number Placeholder 8"/>
          <p:cNvSpPr>
            <a:spLocks noGrp="1"/>
          </p:cNvSpPr>
          <p:nvPr>
            <p:ph type="sldNum" sz="quarter" idx="12"/>
          </p:nvPr>
        </p:nvSpPr>
        <p:spPr bwMode="auto">
          <a:noFill/>
          <a:ln>
            <a:miter lim="800000"/>
            <a:headEnd/>
            <a:tailEnd/>
          </a:ln>
        </p:spPr>
        <p:txBody>
          <a:bodyPr/>
          <a:lstStyle/>
          <a:p>
            <a:fld id="{FAD8CECE-0043-48D7-8785-BA70F38D8A79}" type="slidenum">
              <a:rPr lang="en-US" altLang="zh-CN"/>
              <a:pPr/>
              <a:t>13</a:t>
            </a:fld>
            <a:endParaRPr lang="en-US" altLang="zh-C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457200" y="1295400"/>
            <a:ext cx="8534400" cy="4000500"/>
          </a:xfrm>
          <a:prstGeom prst="rect">
            <a:avLst/>
          </a:prstGeom>
          <a:noFill/>
          <a:ln w="9525">
            <a:noFill/>
            <a:miter lim="800000"/>
            <a:headEnd/>
            <a:tailEnd/>
          </a:ln>
        </p:spPr>
        <p:txBody>
          <a:bodyPr>
            <a:spAutoFit/>
          </a:bodyPr>
          <a:lstStyle/>
          <a:p>
            <a:r>
              <a:rPr lang="zh-CN" altLang="en-US" sz="2400" b="1" u="sng">
                <a:latin typeface="黑体" pitchFamily="49" charset="-122"/>
              </a:rPr>
              <a:t>员工处理注意事项：</a:t>
            </a:r>
            <a:r>
              <a:rPr lang="en-US" altLang="zh-CN" sz="2400" b="1" u="sng">
                <a:latin typeface="黑体" pitchFamily="49" charset="-122"/>
              </a:rPr>
              <a:t/>
            </a:r>
            <a:br>
              <a:rPr lang="en-US" altLang="zh-CN" sz="2400" b="1" u="sng">
                <a:latin typeface="黑体" pitchFamily="49" charset="-122"/>
              </a:rPr>
            </a:br>
            <a:r>
              <a:rPr lang="en-US" altLang="zh-CN" sz="2000" b="1">
                <a:latin typeface="Lucida Sans Unicode" pitchFamily="34" charset="0"/>
              </a:rPr>
              <a:t/>
            </a:r>
            <a:br>
              <a:rPr lang="en-US" altLang="zh-CN" sz="2000" b="1">
                <a:latin typeface="Lucida Sans Unicode" pitchFamily="34" charset="0"/>
              </a:rPr>
            </a:br>
            <a:r>
              <a:rPr lang="en-US" altLang="zh-CN" b="1">
                <a:latin typeface="Lucida Sans Unicode" pitchFamily="34" charset="0"/>
                <a:ea typeface="宋体" pitchFamily="2" charset="-122"/>
              </a:rPr>
              <a:t>1</a:t>
            </a:r>
            <a:r>
              <a:rPr lang="zh-CN" altLang="en-US" b="1">
                <a:latin typeface="Lucida Sans Unicode" pitchFamily="34" charset="0"/>
              </a:rPr>
              <a:t>、 证据链：证据、证人和证词</a:t>
            </a:r>
            <a:endParaRPr lang="en-US" altLang="zh-CN" b="1">
              <a:latin typeface="Lucida Sans Unicode" pitchFamily="34" charset="0"/>
            </a:endParaRPr>
          </a:p>
          <a:p>
            <a:pPr>
              <a:lnSpc>
                <a:spcPct val="150000"/>
              </a:lnSpc>
            </a:pPr>
            <a:r>
              <a:rPr lang="en-US" altLang="zh-CN" b="1">
                <a:latin typeface="Lucida Sans Unicode" pitchFamily="34" charset="0"/>
                <a:ea typeface="宋体" pitchFamily="2" charset="-122"/>
              </a:rPr>
              <a:t>2</a:t>
            </a:r>
            <a:r>
              <a:rPr lang="zh-CN" altLang="en-US" b="1">
                <a:latin typeface="Lucida Sans Unicode" pitchFamily="34" charset="0"/>
              </a:rPr>
              <a:t>、劳动关系处理中的强者、弱者角色及法律倾向性</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 </a:t>
            </a:r>
            <a:r>
              <a:rPr lang="zh-CN" altLang="en-US" b="1">
                <a:latin typeface="Lucida Sans Unicode" pitchFamily="34" charset="0"/>
              </a:rPr>
              <a:t>政府死穴：历来就只有工人闹事，从来就没有企业</a:t>
            </a:r>
            <a:r>
              <a:rPr lang="en-US" altLang="zh-CN" b="1">
                <a:latin typeface="Lucida Sans Unicode" pitchFamily="34" charset="0"/>
              </a:rPr>
              <a:t>/</a:t>
            </a:r>
            <a:r>
              <a:rPr lang="zh-CN" altLang="en-US" b="1">
                <a:latin typeface="Lucida Sans Unicode" pitchFamily="34" charset="0"/>
              </a:rPr>
              <a:t>公司闹事的情况</a:t>
            </a:r>
            <a:r>
              <a:rPr lang="en-US" altLang="zh-CN" b="1">
                <a:latin typeface="Lucida Sans Unicode" pitchFamily="34" charset="0"/>
              </a:rPr>
              <a:t>!</a:t>
            </a:r>
          </a:p>
          <a:p>
            <a:pPr>
              <a:lnSpc>
                <a:spcPct val="150000"/>
              </a:lnSpc>
            </a:pPr>
            <a:r>
              <a:rPr lang="en-US" altLang="zh-CN" b="1">
                <a:latin typeface="Lucida Sans Unicode" pitchFamily="34" charset="0"/>
                <a:ea typeface="宋体" pitchFamily="2" charset="-122"/>
              </a:rPr>
              <a:t>3</a:t>
            </a:r>
            <a:r>
              <a:rPr lang="zh-CN" altLang="en-US" b="1">
                <a:latin typeface="Lucida Sans Unicode" pitchFamily="34" charset="0"/>
              </a:rPr>
              <a:t>、员工谈话辅导、给予改进的机会</a:t>
            </a:r>
            <a:endParaRPr lang="en-US" altLang="zh-CN" b="1">
              <a:latin typeface="Lucida Sans Unicode" pitchFamily="34" charset="0"/>
            </a:endParaRPr>
          </a:p>
          <a:p>
            <a:pPr>
              <a:lnSpc>
                <a:spcPct val="150000"/>
              </a:lnSpc>
            </a:pPr>
            <a:r>
              <a:rPr lang="en-US" altLang="zh-CN" b="1">
                <a:latin typeface="Lucida Sans Unicode" pitchFamily="34" charset="0"/>
              </a:rPr>
              <a:t>4</a:t>
            </a:r>
            <a:r>
              <a:rPr lang="zh-CN" altLang="en-US" b="1">
                <a:latin typeface="Lucida Sans Unicode" pitchFamily="34" charset="0"/>
              </a:rPr>
              <a:t>、员工行动计划的制定及</a:t>
            </a:r>
            <a:r>
              <a:rPr lang="zh-CN" altLang="en-US" sz="2000" b="1" u="sng">
                <a:latin typeface="Lucida Sans Unicode" pitchFamily="34" charset="0"/>
              </a:rPr>
              <a:t>技巧、原则</a:t>
            </a:r>
            <a:endParaRPr lang="en-US" altLang="zh-CN" b="1" u="sng">
              <a:latin typeface="Lucida Sans Unicode" pitchFamily="34" charset="0"/>
            </a:endParaRPr>
          </a:p>
          <a:p>
            <a:pPr>
              <a:lnSpc>
                <a:spcPct val="150000"/>
              </a:lnSpc>
            </a:pPr>
            <a:r>
              <a:rPr lang="en-US" altLang="zh-CN" b="1">
                <a:latin typeface="Lucida Sans Unicode" pitchFamily="34" charset="0"/>
              </a:rPr>
              <a:t>5</a:t>
            </a:r>
            <a:r>
              <a:rPr lang="zh-CN" altLang="en-US" b="1">
                <a:latin typeface="Lucida Sans Unicode" pitchFamily="34" charset="0"/>
              </a:rPr>
              <a:t>、劳动关系中的情与理（合情合理）</a:t>
            </a:r>
            <a:endParaRPr lang="en-US" altLang="zh-CN" b="1">
              <a:latin typeface="Lucida Sans Unicode" pitchFamily="34" charset="0"/>
            </a:endParaRPr>
          </a:p>
          <a:p>
            <a:pPr>
              <a:lnSpc>
                <a:spcPct val="150000"/>
              </a:lnSpc>
            </a:pPr>
            <a:r>
              <a:rPr lang="en-US" altLang="zh-CN" b="1">
                <a:latin typeface="Lucida Sans Unicode" pitchFamily="34" charset="0"/>
              </a:rPr>
              <a:t>6</a:t>
            </a:r>
            <a:r>
              <a:rPr lang="zh-CN" altLang="en-US" b="1">
                <a:latin typeface="Lucida Sans Unicode" pitchFamily="34" charset="0"/>
              </a:rPr>
              <a:t>、尽量避免使用“炒鱿鱼、开除”字眼，尽量使用“中止劳动关系”等中性文字。</a:t>
            </a:r>
            <a:endParaRPr lang="en-US" altLang="zh-CN" b="1">
              <a:latin typeface="Lucida Sans Unicode" pitchFamily="34" charset="0"/>
            </a:endParaRPr>
          </a:p>
          <a:p>
            <a:pPr>
              <a:lnSpc>
                <a:spcPct val="150000"/>
              </a:lnSpc>
            </a:pPr>
            <a:r>
              <a:rPr lang="en-US" altLang="zh-CN" b="1">
                <a:latin typeface="Lucida Sans Unicode" pitchFamily="34" charset="0"/>
              </a:rPr>
              <a:t>7</a:t>
            </a:r>
            <a:r>
              <a:rPr lang="zh-CN" altLang="en-US" b="1">
                <a:latin typeface="Lucida Sans Unicode" pitchFamily="34" charset="0"/>
              </a:rPr>
              <a:t>、“原则是钢”：在柔情面纱底下的铮铮铁骨！</a:t>
            </a:r>
            <a:endParaRPr lang="en-US" altLang="zh-CN" b="1">
              <a:latin typeface="Lucida Sans Unicode" pitchFamily="34" charset="0"/>
            </a:endParaRPr>
          </a:p>
        </p:txBody>
      </p:sp>
      <p:sp>
        <p:nvSpPr>
          <p:cNvPr id="22531" name="TextBox 2"/>
          <p:cNvSpPr txBox="1">
            <a:spLocks noChangeArrowheads="1"/>
          </p:cNvSpPr>
          <p:nvPr/>
        </p:nvSpPr>
        <p:spPr bwMode="auto">
          <a:xfrm>
            <a:off x="1371600" y="304800"/>
            <a:ext cx="6324600" cy="584200"/>
          </a:xfrm>
          <a:prstGeom prst="rect">
            <a:avLst/>
          </a:prstGeom>
          <a:noFill/>
          <a:ln w="9525">
            <a:noFill/>
            <a:miter lim="800000"/>
            <a:headEnd/>
            <a:tailEnd/>
          </a:ln>
        </p:spPr>
        <p:txBody>
          <a:bodyPr>
            <a:spAutoFit/>
          </a:bodyPr>
          <a:lstStyle/>
          <a:p>
            <a:pPr algn="ctr"/>
            <a:r>
              <a:rPr lang="zh-CN" altLang="en-US" sz="3200" b="1">
                <a:latin typeface="黑体" pitchFamily="49" charset="-122"/>
              </a:rPr>
              <a:t>虽然痛苦，总得面对！</a:t>
            </a:r>
          </a:p>
        </p:txBody>
      </p:sp>
      <p:sp>
        <p:nvSpPr>
          <p:cNvPr id="22532" name="Slide Number Placeholder 3"/>
          <p:cNvSpPr>
            <a:spLocks noGrp="1"/>
          </p:cNvSpPr>
          <p:nvPr>
            <p:ph type="sldNum" sz="quarter" idx="12"/>
          </p:nvPr>
        </p:nvSpPr>
        <p:spPr bwMode="auto">
          <a:noFill/>
          <a:ln>
            <a:miter lim="800000"/>
            <a:headEnd/>
            <a:tailEnd/>
          </a:ln>
        </p:spPr>
        <p:txBody>
          <a:bodyPr/>
          <a:lstStyle/>
          <a:p>
            <a:fld id="{B0393D6A-77B2-4310-9207-D7BC8CC7A43B}" type="slidenum">
              <a:rPr lang="en-US" altLang="zh-CN"/>
              <a:pPr/>
              <a:t>14</a:t>
            </a:fld>
            <a:endParaRPr lang="en-US" altLang="zh-C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ChangeArrowheads="1"/>
          </p:cNvSpPr>
          <p:nvPr/>
        </p:nvSpPr>
        <p:spPr bwMode="auto">
          <a:xfrm>
            <a:off x="914400" y="304800"/>
            <a:ext cx="7620000" cy="746125"/>
          </a:xfrm>
          <a:prstGeom prst="rect">
            <a:avLst/>
          </a:prstGeom>
          <a:noFill/>
          <a:ln w="9525">
            <a:noFill/>
            <a:miter lim="800000"/>
            <a:headEnd/>
            <a:tailEnd/>
          </a:ln>
        </p:spPr>
        <p:txBody>
          <a:bodyPr>
            <a:spAutoFit/>
          </a:bodyPr>
          <a:lstStyle/>
          <a:p>
            <a:pPr algn="ctr">
              <a:lnSpc>
                <a:spcPct val="150000"/>
              </a:lnSpc>
            </a:pPr>
            <a:r>
              <a:rPr lang="zh-CN" altLang="en-US" sz="2800" b="1">
                <a:latin typeface="Lucida Sans Unicode" pitchFamily="34" charset="0"/>
              </a:rPr>
              <a:t>员工谈话辅导、改进员工行动计划制定的</a:t>
            </a:r>
            <a:r>
              <a:rPr lang="zh-CN" altLang="en-US" sz="3200" b="1" u="sng">
                <a:latin typeface="Lucida Sans Unicode" pitchFamily="34" charset="0"/>
              </a:rPr>
              <a:t>技巧</a:t>
            </a:r>
            <a:endParaRPr lang="en-US" altLang="zh-CN" sz="2800" b="1" u="sng">
              <a:latin typeface="Lucida Sans Unicode" pitchFamily="34" charset="0"/>
            </a:endParaRPr>
          </a:p>
        </p:txBody>
      </p:sp>
      <p:sp>
        <p:nvSpPr>
          <p:cNvPr id="23555" name="TextBox 2"/>
          <p:cNvSpPr txBox="1">
            <a:spLocks noChangeArrowheads="1"/>
          </p:cNvSpPr>
          <p:nvPr/>
        </p:nvSpPr>
        <p:spPr bwMode="auto">
          <a:xfrm>
            <a:off x="990600" y="1524000"/>
            <a:ext cx="7167563" cy="4154488"/>
          </a:xfrm>
          <a:prstGeom prst="rect">
            <a:avLst/>
          </a:prstGeom>
          <a:noFill/>
          <a:ln w="9525">
            <a:noFill/>
            <a:miter lim="800000"/>
            <a:headEnd/>
            <a:tailEnd/>
          </a:ln>
        </p:spPr>
        <p:txBody>
          <a:bodyPr wrap="none">
            <a:spAutoFit/>
          </a:bodyPr>
          <a:lstStyle/>
          <a:p>
            <a:pPr>
              <a:buFont typeface="Arial" charset="0"/>
              <a:buChar char="•"/>
            </a:pPr>
            <a:r>
              <a:rPr lang="en-US" altLang="zh-CN" sz="2400" b="1">
                <a:latin typeface="Lucida Sans Unicode" pitchFamily="34" charset="0"/>
                <a:ea typeface="宋体" pitchFamily="2" charset="-122"/>
              </a:rPr>
              <a:t> </a:t>
            </a:r>
            <a:r>
              <a:rPr lang="zh-CN" altLang="en-US" sz="2400" b="1">
                <a:latin typeface="Lucida Sans Unicode" pitchFamily="34" charset="0"/>
              </a:rPr>
              <a:t>员工事实、故事的收集及陈述</a:t>
            </a:r>
            <a:endParaRPr lang="en-US" altLang="zh-CN" sz="2400" b="1">
              <a:latin typeface="Lucida Sans Unicode" pitchFamily="34" charset="0"/>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运用</a:t>
            </a:r>
            <a:r>
              <a:rPr lang="en-US" altLang="zh-CN" sz="2400" b="1">
                <a:latin typeface="Lucida Sans Unicode" pitchFamily="34" charset="0"/>
                <a:ea typeface="宋体" pitchFamily="2" charset="-122"/>
              </a:rPr>
              <a:t>STAR</a:t>
            </a:r>
          </a:p>
          <a:p>
            <a:pPr>
              <a:buFont typeface="Arial" charset="0"/>
              <a:buChar char="•"/>
            </a:pPr>
            <a:r>
              <a:rPr lang="en-US" altLang="zh-CN" sz="2400" b="1">
                <a:latin typeface="Lucida Sans Unicode" pitchFamily="34" charset="0"/>
                <a:ea typeface="宋体" pitchFamily="2" charset="-122"/>
              </a:rPr>
              <a:t> </a:t>
            </a:r>
            <a:r>
              <a:rPr lang="zh-CN" altLang="en-US" sz="2400" b="1">
                <a:latin typeface="Lucida Sans Unicode" pitchFamily="34" charset="0"/>
              </a:rPr>
              <a:t>制定具体行动计划（时间、可衡量和跟踪的行动）</a:t>
            </a:r>
            <a:endParaRPr lang="en-US" altLang="zh-CN" sz="2400" b="1">
              <a:latin typeface="Lucida Sans Unicode" pitchFamily="34" charset="0"/>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确定下一次回顾跟踪时间</a:t>
            </a:r>
            <a:endParaRPr lang="en-US" altLang="zh-CN" sz="2400" b="1">
              <a:latin typeface="Lucida Sans Unicode" pitchFamily="34" charset="0"/>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员工确认知晓辅导内容</a:t>
            </a:r>
            <a:endParaRPr lang="en-US" altLang="zh-CN" sz="2400" b="1">
              <a:latin typeface="Lucida Sans Unicode" pitchFamily="34" charset="0"/>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员工签名承诺</a:t>
            </a:r>
            <a:endParaRPr lang="en-US" altLang="zh-CN" sz="2400" b="1">
              <a:latin typeface="Lucida Sans Unicode" pitchFamily="34" charset="0"/>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如果没有达到要求，将会导致什么结果</a:t>
            </a:r>
            <a:r>
              <a:rPr lang="en-US" altLang="zh-CN" sz="2400" b="1">
                <a:latin typeface="Lucida Sans Unicode" pitchFamily="34" charset="0"/>
              </a:rPr>
              <a:t/>
            </a:r>
            <a:br>
              <a:rPr lang="en-US" altLang="zh-CN" sz="2400" b="1">
                <a:latin typeface="Lucida Sans Unicode" pitchFamily="34" charset="0"/>
              </a:rPr>
            </a:br>
            <a:endParaRPr lang="en-US" altLang="zh-CN" sz="2400" b="1">
              <a:latin typeface="Lucida Sans Unicode" pitchFamily="34" charset="0"/>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如果有其他证人更佳</a:t>
            </a:r>
            <a:endParaRPr lang="en-US" altLang="zh-CN" sz="2400" b="1">
              <a:latin typeface="Lucida Sans Unicode" pitchFamily="34" charset="0"/>
            </a:endParaRPr>
          </a:p>
          <a:p>
            <a:pPr>
              <a:buFont typeface="Arial" charset="0"/>
              <a:buChar char="•"/>
            </a:pPr>
            <a:endParaRPr lang="zh-CN" altLang="en-US" sz="2400" b="1">
              <a:latin typeface="Lucida Sans Unicode" pitchFamily="34" charset="0"/>
              <a:ea typeface="宋体" pitchFamily="2" charset="-122"/>
            </a:endParaRPr>
          </a:p>
          <a:p>
            <a:pPr>
              <a:buFont typeface="Arial" charset="0"/>
              <a:buChar char="•"/>
            </a:pPr>
            <a:r>
              <a:rPr lang="zh-CN" altLang="en-US" sz="2400" b="1">
                <a:latin typeface="Lucida Sans Unicode" pitchFamily="34" charset="0"/>
                <a:ea typeface="宋体" pitchFamily="2" charset="-122"/>
              </a:rPr>
              <a:t> </a:t>
            </a:r>
            <a:r>
              <a:rPr lang="zh-CN" altLang="en-US" sz="2400" b="1">
                <a:latin typeface="Lucida Sans Unicode" pitchFamily="34" charset="0"/>
              </a:rPr>
              <a:t>存档！</a:t>
            </a:r>
            <a:endParaRPr lang="zh-CN" altLang="en-US" sz="2400" b="1">
              <a:latin typeface="Lucida Sans Unicode" pitchFamily="34" charset="0"/>
              <a:ea typeface="宋体" pitchFamily="2" charset="-122"/>
            </a:endParaRPr>
          </a:p>
        </p:txBody>
      </p:sp>
      <p:sp>
        <p:nvSpPr>
          <p:cNvPr id="23556" name="Slide Number Placeholder 3"/>
          <p:cNvSpPr>
            <a:spLocks noGrp="1"/>
          </p:cNvSpPr>
          <p:nvPr>
            <p:ph type="sldNum" sz="quarter" idx="12"/>
          </p:nvPr>
        </p:nvSpPr>
        <p:spPr bwMode="auto">
          <a:noFill/>
          <a:ln>
            <a:miter lim="800000"/>
            <a:headEnd/>
            <a:tailEnd/>
          </a:ln>
        </p:spPr>
        <p:txBody>
          <a:bodyPr/>
          <a:lstStyle/>
          <a:p>
            <a:fld id="{8F20DBBF-EAFF-40B7-B97F-B5A80CCC2D51}" type="slidenum">
              <a:rPr lang="en-US" altLang="zh-CN"/>
              <a:pPr/>
              <a:t>15</a:t>
            </a:fld>
            <a:endParaRPr lang="en-US" altLang="zh-C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838200" y="990600"/>
            <a:ext cx="7239000" cy="5402263"/>
          </a:xfrm>
          <a:prstGeom prst="rect">
            <a:avLst/>
          </a:prstGeom>
          <a:noFill/>
          <a:ln w="9525">
            <a:noFill/>
            <a:miter lim="800000"/>
            <a:headEnd/>
            <a:tailEnd/>
          </a:ln>
        </p:spPr>
        <p:txBody>
          <a:bodyPr>
            <a:spAutoFit/>
          </a:bodyPr>
          <a:lstStyle/>
          <a:p>
            <a:r>
              <a:rPr lang="zh-CN" altLang="en-US" sz="2800" b="1">
                <a:latin typeface="黑体" pitchFamily="49" charset="-122"/>
              </a:rPr>
              <a:t>问题员工处理技巧：</a:t>
            </a:r>
            <a:endParaRPr lang="en-US" altLang="zh-CN" sz="2800" b="1">
              <a:latin typeface="黑体" pitchFamily="49" charset="-122"/>
            </a:endParaRPr>
          </a:p>
          <a:p>
            <a:endParaRPr lang="zh-CN" altLang="en-US" sz="2000" b="1">
              <a:latin typeface="黑体" pitchFamily="49" charset="-122"/>
            </a:endParaRPr>
          </a:p>
          <a:p>
            <a:pPr>
              <a:lnSpc>
                <a:spcPct val="150000"/>
              </a:lnSpc>
            </a:pPr>
            <a:r>
              <a:rPr lang="zh-CN" altLang="en-US" b="1">
                <a:latin typeface="黑体" pitchFamily="49" charset="-122"/>
              </a:rPr>
              <a:t>	</a:t>
            </a:r>
            <a:r>
              <a:rPr lang="en-US" altLang="zh-CN" b="1">
                <a:latin typeface="黑体" pitchFamily="49" charset="-122"/>
              </a:rPr>
              <a:t>1</a:t>
            </a:r>
            <a:r>
              <a:rPr lang="zh-CN" altLang="en-US" b="1">
                <a:latin typeface="黑体" pitchFamily="49" charset="-122"/>
              </a:rPr>
              <a:t>、冷处理技巧</a:t>
            </a:r>
            <a:endParaRPr lang="en-US" altLang="zh-CN" b="1">
              <a:latin typeface="黑体" pitchFamily="49" charset="-122"/>
            </a:endParaRPr>
          </a:p>
          <a:p>
            <a:pPr>
              <a:lnSpc>
                <a:spcPct val="150000"/>
              </a:lnSpc>
            </a:pPr>
            <a:r>
              <a:rPr lang="zh-CN" altLang="en-US" b="1">
                <a:latin typeface="黑体" pitchFamily="49" charset="-122"/>
              </a:rPr>
              <a:t>	</a:t>
            </a:r>
            <a:r>
              <a:rPr lang="en-US" altLang="zh-CN" b="1">
                <a:latin typeface="黑体" pitchFamily="49" charset="-122"/>
              </a:rPr>
              <a:t>2</a:t>
            </a:r>
            <a:r>
              <a:rPr lang="zh-CN" altLang="en-US" b="1">
                <a:latin typeface="黑体" pitchFamily="49" charset="-122"/>
              </a:rPr>
              <a:t>、放假反思的办法</a:t>
            </a:r>
            <a:endParaRPr lang="en-US" altLang="zh-CN" b="1">
              <a:latin typeface="黑体" pitchFamily="49" charset="-122"/>
            </a:endParaRPr>
          </a:p>
          <a:p>
            <a:pPr>
              <a:lnSpc>
                <a:spcPct val="150000"/>
              </a:lnSpc>
            </a:pPr>
            <a:r>
              <a:rPr lang="en-US" altLang="zh-CN" b="1">
                <a:latin typeface="黑体" pitchFamily="49" charset="-122"/>
              </a:rPr>
              <a:t>	3</a:t>
            </a:r>
            <a:r>
              <a:rPr lang="zh-CN" altLang="en-US" b="1">
                <a:latin typeface="黑体" pitchFamily="49" charset="-122"/>
              </a:rPr>
              <a:t>、员工互相介绍的好处</a:t>
            </a:r>
            <a:endParaRPr lang="en-US" altLang="zh-CN" b="1">
              <a:latin typeface="黑体" pitchFamily="49" charset="-122"/>
            </a:endParaRPr>
          </a:p>
          <a:p>
            <a:pPr>
              <a:lnSpc>
                <a:spcPct val="150000"/>
              </a:lnSpc>
            </a:pPr>
            <a:r>
              <a:rPr lang="en-US" altLang="zh-CN" b="1">
                <a:latin typeface="黑体" pitchFamily="49" charset="-122"/>
              </a:rPr>
              <a:t>	4</a:t>
            </a:r>
            <a:r>
              <a:rPr lang="zh-CN" altLang="en-US" b="1">
                <a:latin typeface="黑体" pitchFamily="49" charset="-122"/>
              </a:rPr>
              <a:t>、通过员工亲戚（朋友）关系处理的技巧</a:t>
            </a:r>
            <a:endParaRPr lang="en-US" altLang="zh-CN" b="1">
              <a:latin typeface="黑体" pitchFamily="49" charset="-122"/>
            </a:endParaRPr>
          </a:p>
          <a:p>
            <a:pPr>
              <a:lnSpc>
                <a:spcPct val="150000"/>
              </a:lnSpc>
            </a:pPr>
            <a:r>
              <a:rPr lang="en-US" altLang="zh-CN" b="1">
                <a:latin typeface="黑体" pitchFamily="49" charset="-122"/>
              </a:rPr>
              <a:t>	5</a:t>
            </a:r>
            <a:r>
              <a:rPr lang="zh-CN" altLang="en-US" b="1">
                <a:latin typeface="黑体" pitchFamily="49" charset="-122"/>
              </a:rPr>
              <a:t>、如何平息员工怒气的办法</a:t>
            </a:r>
            <a:endParaRPr lang="en-US" altLang="zh-CN" b="1">
              <a:latin typeface="黑体" pitchFamily="49" charset="-122"/>
            </a:endParaRPr>
          </a:p>
          <a:p>
            <a:pPr>
              <a:lnSpc>
                <a:spcPct val="150000"/>
              </a:lnSpc>
            </a:pPr>
            <a:r>
              <a:rPr lang="en-US" altLang="zh-CN" b="1">
                <a:latin typeface="黑体" pitchFamily="49" charset="-122"/>
              </a:rPr>
              <a:t>	6</a:t>
            </a:r>
            <a:r>
              <a:rPr lang="zh-CN" altLang="en-US" b="1">
                <a:latin typeface="黑体" pitchFamily="49" charset="-122"/>
              </a:rPr>
              <a:t>、仔细聆听，给员工足够的表达计划</a:t>
            </a:r>
            <a:endParaRPr lang="en-US" altLang="zh-CN" b="1">
              <a:latin typeface="黑体" pitchFamily="49" charset="-122"/>
            </a:endParaRPr>
          </a:p>
          <a:p>
            <a:pPr>
              <a:lnSpc>
                <a:spcPct val="150000"/>
              </a:lnSpc>
            </a:pPr>
            <a:r>
              <a:rPr lang="en-US" altLang="zh-CN" b="1">
                <a:latin typeface="黑体" pitchFamily="49" charset="-122"/>
              </a:rPr>
              <a:t>	7</a:t>
            </a:r>
            <a:r>
              <a:rPr lang="zh-CN" altLang="en-US" b="1">
                <a:latin typeface="黑体" pitchFamily="49" charset="-122"/>
              </a:rPr>
              <a:t>、公正调查的原则、证据的判断</a:t>
            </a:r>
            <a:endParaRPr lang="en-US" altLang="zh-CN" b="1">
              <a:latin typeface="黑体" pitchFamily="49" charset="-122"/>
            </a:endParaRPr>
          </a:p>
          <a:p>
            <a:pPr>
              <a:lnSpc>
                <a:spcPct val="150000"/>
              </a:lnSpc>
            </a:pPr>
            <a:r>
              <a:rPr lang="en-US" altLang="zh-CN" b="1">
                <a:latin typeface="黑体" pitchFamily="49" charset="-122"/>
              </a:rPr>
              <a:t>	8</a:t>
            </a:r>
            <a:r>
              <a:rPr lang="zh-CN" altLang="en-US" b="1">
                <a:latin typeface="黑体" pitchFamily="49" charset="-122"/>
              </a:rPr>
              <a:t>、“慢”字诀 － 有些问题可以缓缓处理</a:t>
            </a:r>
            <a:endParaRPr lang="en-US" altLang="zh-CN" b="1">
              <a:latin typeface="黑体" pitchFamily="49" charset="-122"/>
            </a:endParaRPr>
          </a:p>
          <a:p>
            <a:pPr>
              <a:lnSpc>
                <a:spcPct val="150000"/>
              </a:lnSpc>
            </a:pPr>
            <a:r>
              <a:rPr lang="en-US" altLang="zh-CN" b="1">
                <a:latin typeface="黑体" pitchFamily="49" charset="-122"/>
              </a:rPr>
              <a:t>	9</a:t>
            </a:r>
            <a:r>
              <a:rPr lang="zh-CN" altLang="en-US" b="1">
                <a:latin typeface="黑体" pitchFamily="49" charset="-122"/>
              </a:rPr>
              <a:t>、气场：让多几个人参加到问题员工的处理上</a:t>
            </a:r>
            <a:endParaRPr lang="en-US" altLang="zh-CN" b="1">
              <a:latin typeface="黑体" pitchFamily="49" charset="-122"/>
            </a:endParaRPr>
          </a:p>
          <a:p>
            <a:pPr>
              <a:lnSpc>
                <a:spcPct val="150000"/>
              </a:lnSpc>
            </a:pPr>
            <a:r>
              <a:rPr lang="zh-CN" altLang="en-US" b="1">
                <a:latin typeface="黑体" pitchFamily="49" charset="-122"/>
              </a:rPr>
              <a:t>	</a:t>
            </a:r>
            <a:r>
              <a:rPr lang="en-US" altLang="zh-CN" b="1">
                <a:latin typeface="黑体" pitchFamily="49" charset="-122"/>
              </a:rPr>
              <a:t>10</a:t>
            </a:r>
            <a:r>
              <a:rPr lang="zh-CN" altLang="en-US" b="1">
                <a:latin typeface="黑体" pitchFamily="49" charset="-122"/>
              </a:rPr>
              <a:t>、“故意搞大”法（制造紧张气氛！）</a:t>
            </a:r>
            <a:endParaRPr lang="en-US" altLang="zh-CN" b="1">
              <a:latin typeface="黑体" pitchFamily="49" charset="-122"/>
            </a:endParaRPr>
          </a:p>
          <a:p>
            <a:pPr>
              <a:lnSpc>
                <a:spcPct val="150000"/>
              </a:lnSpc>
            </a:pPr>
            <a:r>
              <a:rPr lang="zh-CN" altLang="en-US" b="1">
                <a:latin typeface="黑体" pitchFamily="49" charset="-122"/>
              </a:rPr>
              <a:t>	</a:t>
            </a:r>
            <a:r>
              <a:rPr lang="en-US" altLang="zh-CN" b="1">
                <a:latin typeface="黑体" pitchFamily="49" charset="-122"/>
              </a:rPr>
              <a:t>…….??</a:t>
            </a:r>
          </a:p>
        </p:txBody>
      </p:sp>
      <p:sp>
        <p:nvSpPr>
          <p:cNvPr id="24579" name="TextBox 3"/>
          <p:cNvSpPr txBox="1">
            <a:spLocks noChangeArrowheads="1"/>
          </p:cNvSpPr>
          <p:nvPr/>
        </p:nvSpPr>
        <p:spPr bwMode="auto">
          <a:xfrm>
            <a:off x="2438400" y="228600"/>
            <a:ext cx="4303713" cy="584200"/>
          </a:xfrm>
          <a:prstGeom prst="rect">
            <a:avLst/>
          </a:prstGeom>
          <a:noFill/>
          <a:ln w="9525">
            <a:noFill/>
            <a:miter lim="800000"/>
            <a:headEnd/>
            <a:tailEnd/>
          </a:ln>
        </p:spPr>
        <p:txBody>
          <a:bodyPr wrap="none">
            <a:spAutoFit/>
          </a:bodyPr>
          <a:lstStyle/>
          <a:p>
            <a:r>
              <a:rPr lang="zh-CN" altLang="en-US" sz="3200" b="1">
                <a:latin typeface="黑体" pitchFamily="49" charset="-122"/>
              </a:rPr>
              <a:t>技巧得当，遇事不慌！</a:t>
            </a:r>
          </a:p>
        </p:txBody>
      </p:sp>
      <p:sp>
        <p:nvSpPr>
          <p:cNvPr id="24580" name="Slide Number Placeholder 4"/>
          <p:cNvSpPr>
            <a:spLocks noGrp="1"/>
          </p:cNvSpPr>
          <p:nvPr>
            <p:ph type="sldNum" sz="quarter" idx="12"/>
          </p:nvPr>
        </p:nvSpPr>
        <p:spPr bwMode="auto">
          <a:noFill/>
          <a:ln>
            <a:miter lim="800000"/>
            <a:headEnd/>
            <a:tailEnd/>
          </a:ln>
        </p:spPr>
        <p:txBody>
          <a:bodyPr/>
          <a:lstStyle/>
          <a:p>
            <a:fld id="{70679CA0-B173-46F0-A477-6893B5E68B7C}" type="slidenum">
              <a:rPr lang="en-US" altLang="zh-CN"/>
              <a:pPr/>
              <a:t>16</a:t>
            </a:fld>
            <a:endParaRPr lang="en-US" altLang="zh-C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1"/>
          <p:cNvSpPr txBox="1">
            <a:spLocks noChangeArrowheads="1"/>
          </p:cNvSpPr>
          <p:nvPr/>
        </p:nvSpPr>
        <p:spPr bwMode="auto">
          <a:xfrm>
            <a:off x="2743200" y="381000"/>
            <a:ext cx="3468688" cy="646113"/>
          </a:xfrm>
          <a:prstGeom prst="rect">
            <a:avLst/>
          </a:prstGeom>
          <a:noFill/>
          <a:ln w="9525">
            <a:noFill/>
            <a:miter lim="800000"/>
            <a:headEnd/>
            <a:tailEnd/>
          </a:ln>
        </p:spPr>
        <p:txBody>
          <a:bodyPr>
            <a:spAutoFit/>
          </a:bodyPr>
          <a:lstStyle/>
          <a:p>
            <a:pPr algn="ctr"/>
            <a:r>
              <a:rPr lang="zh-CN" altLang="en-US" sz="3600" b="1">
                <a:latin typeface="黑体" pitchFamily="49" charset="-122"/>
              </a:rPr>
              <a:t>练造你的耐性</a:t>
            </a:r>
          </a:p>
        </p:txBody>
      </p:sp>
      <p:sp>
        <p:nvSpPr>
          <p:cNvPr id="25603" name="TextBox 2"/>
          <p:cNvSpPr txBox="1">
            <a:spLocks noChangeArrowheads="1"/>
          </p:cNvSpPr>
          <p:nvPr/>
        </p:nvSpPr>
        <p:spPr bwMode="auto">
          <a:xfrm>
            <a:off x="838200" y="1752600"/>
            <a:ext cx="7696200" cy="3786188"/>
          </a:xfrm>
          <a:prstGeom prst="rect">
            <a:avLst/>
          </a:prstGeom>
          <a:noFill/>
          <a:ln w="9525">
            <a:noFill/>
            <a:miter lim="800000"/>
            <a:headEnd/>
            <a:tailEnd/>
          </a:ln>
        </p:spPr>
        <p:txBody>
          <a:bodyPr>
            <a:spAutoFit/>
          </a:bodyPr>
          <a:lstStyle/>
          <a:p>
            <a:pPr>
              <a:buFont typeface="Arial" charset="0"/>
              <a:buChar char="•"/>
            </a:pPr>
            <a:r>
              <a:rPr lang="zh-CN" altLang="en-US" sz="2000" b="1">
                <a:latin typeface="Lucida Sans Unicode" pitchFamily="34" charset="0"/>
              </a:rPr>
              <a:t> 平息员工怒气的技巧</a:t>
            </a:r>
            <a:endParaRPr lang="en-US" altLang="zh-CN" sz="2000" b="1">
              <a:latin typeface="Lucida Sans Unicode" pitchFamily="34" charset="0"/>
            </a:endParaRPr>
          </a:p>
          <a:p>
            <a:endParaRPr lang="en-US" altLang="zh-CN" sz="2000" b="1">
              <a:latin typeface="Lucida Sans Unicode" pitchFamily="34" charset="0"/>
            </a:endParaRPr>
          </a:p>
          <a:p>
            <a:pPr>
              <a:buFont typeface="Arial" charset="0"/>
              <a:buChar char="•"/>
            </a:pPr>
            <a:r>
              <a:rPr lang="zh-CN" altLang="en-US" sz="2000" b="1">
                <a:latin typeface="Lucida Sans Unicode" pitchFamily="34" charset="0"/>
              </a:rPr>
              <a:t> 建立员工信任的技巧</a:t>
            </a:r>
            <a:endParaRPr lang="en-US" altLang="zh-CN" sz="2000" b="1">
              <a:latin typeface="Lucida Sans Unicode" pitchFamily="34" charset="0"/>
            </a:endParaRPr>
          </a:p>
          <a:p>
            <a:endParaRPr lang="en-US" altLang="zh-CN" sz="2000" b="1">
              <a:latin typeface="Lucida Sans Unicode" pitchFamily="34" charset="0"/>
            </a:endParaRPr>
          </a:p>
          <a:p>
            <a:pPr>
              <a:buFont typeface="Arial" charset="0"/>
              <a:buChar char="•"/>
            </a:pPr>
            <a:r>
              <a:rPr lang="zh-CN" altLang="en-US" sz="2000" b="1">
                <a:latin typeface="Lucida Sans Unicode" pitchFamily="34" charset="0"/>
              </a:rPr>
              <a:t> 建立对自己处理问题的自信</a:t>
            </a:r>
            <a:endParaRPr lang="en-US" altLang="zh-CN" sz="2000" b="1">
              <a:latin typeface="Lucida Sans Unicode" pitchFamily="34" charset="0"/>
            </a:endParaRPr>
          </a:p>
          <a:p>
            <a:pPr>
              <a:buFont typeface="Arial" charset="0"/>
              <a:buChar char="•"/>
            </a:pPr>
            <a:endParaRPr lang="en-US" altLang="zh-CN" sz="2000" b="1">
              <a:latin typeface="Lucida Sans Unicode" pitchFamily="34" charset="0"/>
            </a:endParaRPr>
          </a:p>
          <a:p>
            <a:pPr>
              <a:buFont typeface="Arial" charset="0"/>
              <a:buChar char="•"/>
            </a:pPr>
            <a:r>
              <a:rPr lang="zh-CN" altLang="en-US" sz="2000" b="1">
                <a:latin typeface="Lucida Sans Unicode" pitchFamily="34" charset="0"/>
              </a:rPr>
              <a:t>不急不躁，不亢不卑！</a:t>
            </a:r>
            <a:endParaRPr lang="en-US" altLang="zh-CN" sz="2000" b="1">
              <a:latin typeface="Lucida Sans Unicode" pitchFamily="34" charset="0"/>
            </a:endParaRPr>
          </a:p>
          <a:p>
            <a:pPr>
              <a:buFont typeface="Arial" charset="0"/>
              <a:buChar char="•"/>
            </a:pPr>
            <a:endParaRPr lang="en-US" altLang="zh-CN" sz="2000" b="1">
              <a:latin typeface="Lucida Sans Unicode" pitchFamily="34" charset="0"/>
            </a:endParaRPr>
          </a:p>
          <a:p>
            <a:pPr>
              <a:buFont typeface="Arial" charset="0"/>
              <a:buChar char="•"/>
            </a:pPr>
            <a:r>
              <a:rPr lang="en-US" altLang="zh-CN" sz="2000" b="1">
                <a:latin typeface="Lucida Sans Unicode" pitchFamily="34" charset="0"/>
              </a:rPr>
              <a:t> </a:t>
            </a:r>
            <a:r>
              <a:rPr lang="zh-CN" altLang="en-US" sz="2000" b="1">
                <a:latin typeface="Lucida Sans Unicode" pitchFamily="34" charset="0"/>
              </a:rPr>
              <a:t>检视你的制度和流程</a:t>
            </a:r>
            <a:endParaRPr lang="en-US" altLang="zh-CN" sz="2000" b="1">
              <a:latin typeface="Lucida Sans Unicode" pitchFamily="34" charset="0"/>
            </a:endParaRPr>
          </a:p>
          <a:p>
            <a:pPr>
              <a:buFont typeface="Arial" charset="0"/>
              <a:buChar char="•"/>
            </a:pPr>
            <a:endParaRPr lang="en-US" altLang="zh-CN" sz="2000" b="1">
              <a:latin typeface="Lucida Sans Unicode" pitchFamily="34" charset="0"/>
            </a:endParaRPr>
          </a:p>
          <a:p>
            <a:pPr>
              <a:buFont typeface="Arial" charset="0"/>
              <a:buChar char="•"/>
            </a:pPr>
            <a:r>
              <a:rPr lang="en-US" altLang="zh-CN" sz="2000" b="1">
                <a:latin typeface="Lucida Sans Unicode" pitchFamily="34" charset="0"/>
              </a:rPr>
              <a:t> </a:t>
            </a:r>
            <a:r>
              <a:rPr lang="zh-CN" altLang="en-US" sz="2000" b="1">
                <a:latin typeface="Lucida Sans Unicode" pitchFamily="34" charset="0"/>
              </a:rPr>
              <a:t>建立你的人际关系（劳动管理、劳动监察和劳动仲裁）</a:t>
            </a:r>
            <a:endParaRPr lang="zh-CN" altLang="en-US" sz="2000" b="1">
              <a:latin typeface="Lucida Sans Unicode" pitchFamily="34" charset="0"/>
              <a:ea typeface="宋体" pitchFamily="2" charset="-122"/>
            </a:endParaRPr>
          </a:p>
          <a:p>
            <a:endParaRPr lang="en-US" altLang="zh-CN" sz="2000" b="1">
              <a:latin typeface="Lucida Sans Unicode" pitchFamily="34" charset="0"/>
              <a:ea typeface="宋体" pitchFamily="2" charset="-122"/>
            </a:endParaRPr>
          </a:p>
        </p:txBody>
      </p:sp>
      <p:sp>
        <p:nvSpPr>
          <p:cNvPr id="25604" name="Slide Number Placeholder 3"/>
          <p:cNvSpPr>
            <a:spLocks noGrp="1"/>
          </p:cNvSpPr>
          <p:nvPr>
            <p:ph type="sldNum" sz="quarter" idx="12"/>
          </p:nvPr>
        </p:nvSpPr>
        <p:spPr bwMode="auto">
          <a:noFill/>
          <a:ln>
            <a:miter lim="800000"/>
            <a:headEnd/>
            <a:tailEnd/>
          </a:ln>
        </p:spPr>
        <p:txBody>
          <a:bodyPr/>
          <a:lstStyle/>
          <a:p>
            <a:fld id="{920BC22F-426E-40C0-91B6-7F81A93D9438}" type="slidenum">
              <a:rPr lang="en-US" altLang="zh-CN"/>
              <a:pPr/>
              <a:t>17</a:t>
            </a:fld>
            <a:endParaRPr lang="en-US" altLang="zh-C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381000" y="1419225"/>
            <a:ext cx="8534400" cy="4524375"/>
          </a:xfrm>
          <a:prstGeom prst="rect">
            <a:avLst/>
          </a:prstGeom>
          <a:noFill/>
          <a:ln w="9525">
            <a:noFill/>
            <a:miter lim="800000"/>
            <a:headEnd/>
            <a:tailEnd/>
          </a:ln>
        </p:spPr>
        <p:txBody>
          <a:bodyPr>
            <a:spAutoFit/>
          </a:bodyPr>
          <a:lstStyle/>
          <a:p>
            <a:r>
              <a:rPr lang="en-US" altLang="zh-CN">
                <a:latin typeface="Lucida Sans Unicode" pitchFamily="34" charset="0"/>
              </a:rPr>
              <a:t>1</a:t>
            </a:r>
            <a:r>
              <a:rPr lang="zh-CN" altLang="en-US">
                <a:latin typeface="Lucida Sans Unicode" pitchFamily="34" charset="0"/>
              </a:rPr>
              <a:t>、关于新人员入职申请表填写和身体检查问题 － －要求所有新员工（含职员、工人）在入职申请表上明确申明－“</a:t>
            </a:r>
            <a:r>
              <a:rPr lang="zh-CN" altLang="en-US" b="1">
                <a:latin typeface="Lucida Sans Unicode" pitchFamily="34" charset="0"/>
              </a:rPr>
              <a:t>本人保证如实告知公司关于个人的情况，并没有隐瞒任何过往工作经历、身体健康状况，以及保证所有个人资料均无作假，否则将构成弄虚作假并严重违反公司规章制度，本人愿意并接受公司任何形式的处分，包括辞退并无任何经济补偿！</a:t>
            </a:r>
            <a:r>
              <a:rPr lang="zh-CN" altLang="en-US">
                <a:latin typeface="Lucida Sans Unicode" pitchFamily="34" charset="0"/>
              </a:rPr>
              <a:t>”</a:t>
            </a:r>
            <a:r>
              <a:rPr lang="en-US" altLang="zh-CN">
                <a:latin typeface="Lucida Sans Unicode" pitchFamily="34" charset="0"/>
              </a:rPr>
              <a:t/>
            </a:r>
            <a:br>
              <a:rPr lang="en-US" altLang="zh-CN">
                <a:latin typeface="Lucida Sans Unicode" pitchFamily="34" charset="0"/>
              </a:rPr>
            </a:br>
            <a:endParaRPr lang="zh-CN" altLang="en-US">
              <a:latin typeface="Lucida Sans Unicode" pitchFamily="34" charset="0"/>
              <a:ea typeface="宋体" pitchFamily="2" charset="-122"/>
            </a:endParaRPr>
          </a:p>
          <a:p>
            <a:r>
              <a:rPr lang="en-US" altLang="zh-CN">
                <a:latin typeface="Lucida Sans Unicode" pitchFamily="34" charset="0"/>
              </a:rPr>
              <a:t>2</a:t>
            </a:r>
            <a:r>
              <a:rPr lang="zh-CN" altLang="en-US">
                <a:latin typeface="Lucida Sans Unicode" pitchFamily="34" charset="0"/>
              </a:rPr>
              <a:t>、关于新招员工与原单位的劳动关系问题 </a:t>
            </a:r>
            <a:r>
              <a:rPr lang="en-US" altLang="zh-CN">
                <a:latin typeface="Lucida Sans Unicode" pitchFamily="34" charset="0"/>
              </a:rPr>
              <a:t>―― </a:t>
            </a:r>
            <a:r>
              <a:rPr lang="zh-CN" altLang="en-US">
                <a:latin typeface="Lucida Sans Unicode" pitchFamily="34" charset="0"/>
              </a:rPr>
              <a:t>事实上，我们很难完全掌握新员工是否和原单位已经完全中止了劳动关系，</a:t>
            </a:r>
            <a:r>
              <a:rPr lang="zh-CN" altLang="en-US" b="1">
                <a:latin typeface="Lucida Sans Unicode" pitchFamily="34" charset="0"/>
              </a:rPr>
              <a:t>要求所有新招聘录用的员工在入职前签名并存档，保证他们已经和原单位已经清理并完全中止了劳动关系，凡是一切与原单位的劳动纠纷、经济纠纷问题、竞业限制等，一概由员工本人承担！</a:t>
            </a:r>
            <a:r>
              <a:rPr lang="zh-CN" altLang="en-US" b="1">
                <a:latin typeface="Lucida Sans Unicode" pitchFamily="34" charset="0"/>
                <a:ea typeface="宋体" pitchFamily="2" charset="-122"/>
              </a:rPr>
              <a:t/>
            </a:r>
            <a:br>
              <a:rPr lang="zh-CN" altLang="en-US" b="1">
                <a:latin typeface="Lucida Sans Unicode" pitchFamily="34" charset="0"/>
                <a:ea typeface="宋体" pitchFamily="2" charset="-122"/>
              </a:rPr>
            </a:br>
            <a:endParaRPr lang="zh-CN" altLang="en-US">
              <a:latin typeface="Lucida Sans Unicode" pitchFamily="34" charset="0"/>
              <a:ea typeface="宋体" pitchFamily="2" charset="-122"/>
            </a:endParaRPr>
          </a:p>
          <a:p>
            <a:r>
              <a:rPr lang="en-US" altLang="zh-CN">
                <a:latin typeface="Lucida Sans Unicode" pitchFamily="34" charset="0"/>
              </a:rPr>
              <a:t>3</a:t>
            </a:r>
            <a:r>
              <a:rPr lang="zh-CN" altLang="en-US">
                <a:latin typeface="Lucida Sans Unicode" pitchFamily="34" charset="0"/>
              </a:rPr>
              <a:t>、关于签订无固定期限劳动合同问题 </a:t>
            </a:r>
            <a:r>
              <a:rPr lang="en-US" altLang="zh-CN">
                <a:latin typeface="Lucida Sans Unicode" pitchFamily="34" charset="0"/>
              </a:rPr>
              <a:t>――</a:t>
            </a:r>
            <a:r>
              <a:rPr lang="zh-CN" altLang="en-US">
                <a:latin typeface="Lucida Sans Unicode" pitchFamily="34" charset="0"/>
              </a:rPr>
              <a:t>对于符合签订无固定期限 劳动合同条件的员工，如果员工要求并同意签订固定期限劳动合同的，</a:t>
            </a:r>
            <a:r>
              <a:rPr lang="zh-CN" altLang="en-US" b="1">
                <a:latin typeface="Lucida Sans Unicode" pitchFamily="34" charset="0"/>
              </a:rPr>
              <a:t>一定要他们签一份书面同意书（或者在合同文本上写明），证明签这个固定期限劳动合同是员工本人的意愿！</a:t>
            </a:r>
            <a:r>
              <a:rPr lang="zh-CN" altLang="en-US">
                <a:latin typeface="Lucida Sans Unicode" pitchFamily="34" charset="0"/>
              </a:rPr>
              <a:t>从而避免公司的法律风险。</a:t>
            </a:r>
            <a:endParaRPr lang="zh-CN" altLang="en-US">
              <a:latin typeface="Lucida Sans Unicode" pitchFamily="34" charset="0"/>
              <a:ea typeface="宋体" pitchFamily="2" charset="-122"/>
            </a:endParaRPr>
          </a:p>
          <a:p>
            <a:endParaRPr lang="en-US" altLang="zh-CN">
              <a:latin typeface="Lucida Sans Unicode" pitchFamily="34" charset="0"/>
              <a:ea typeface="宋体" pitchFamily="2" charset="-122"/>
            </a:endParaRPr>
          </a:p>
        </p:txBody>
      </p:sp>
      <p:sp>
        <p:nvSpPr>
          <p:cNvPr id="26627" name="TextBox 2"/>
          <p:cNvSpPr txBox="1">
            <a:spLocks noChangeArrowheads="1"/>
          </p:cNvSpPr>
          <p:nvPr/>
        </p:nvSpPr>
        <p:spPr bwMode="auto">
          <a:xfrm>
            <a:off x="3276600" y="466725"/>
            <a:ext cx="2349500" cy="523875"/>
          </a:xfrm>
          <a:prstGeom prst="rect">
            <a:avLst/>
          </a:prstGeom>
          <a:noFill/>
          <a:ln w="9525">
            <a:noFill/>
            <a:miter lim="800000"/>
            <a:headEnd/>
            <a:tailEnd/>
          </a:ln>
        </p:spPr>
        <p:txBody>
          <a:bodyPr wrap="none">
            <a:spAutoFit/>
          </a:bodyPr>
          <a:lstStyle/>
          <a:p>
            <a:r>
              <a:rPr lang="zh-CN" altLang="en-US" sz="2800" b="1">
                <a:latin typeface="Lucida Sans Unicode" pitchFamily="34" charset="0"/>
              </a:rPr>
              <a:t>几点注意事项</a:t>
            </a:r>
            <a:endParaRPr lang="zh-CN" altLang="en-US" sz="2800" b="1">
              <a:latin typeface="Lucida Sans Unicode" pitchFamily="34" charset="0"/>
              <a:ea typeface="宋体" pitchFamily="2" charset="-122"/>
            </a:endParaRPr>
          </a:p>
        </p:txBody>
      </p:sp>
      <p:sp>
        <p:nvSpPr>
          <p:cNvPr id="26628" name="Slide Number Placeholder 3"/>
          <p:cNvSpPr>
            <a:spLocks noGrp="1"/>
          </p:cNvSpPr>
          <p:nvPr>
            <p:ph type="sldNum" sz="quarter" idx="12"/>
          </p:nvPr>
        </p:nvSpPr>
        <p:spPr bwMode="auto">
          <a:noFill/>
          <a:ln>
            <a:miter lim="800000"/>
            <a:headEnd/>
            <a:tailEnd/>
          </a:ln>
        </p:spPr>
        <p:txBody>
          <a:bodyPr/>
          <a:lstStyle/>
          <a:p>
            <a:fld id="{D345BA2B-0879-4E2D-8F8D-7D331718CCE8}" type="slidenum">
              <a:rPr lang="en-US" altLang="zh-CN"/>
              <a:pPr/>
              <a:t>18</a:t>
            </a:fld>
            <a:endParaRPr lang="en-US" altLang="zh-C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914400"/>
          <a:ext cx="8153400" cy="5562600"/>
        </p:xfrm>
        <a:graphic>
          <a:graphicData uri="http://schemas.openxmlformats.org/drawingml/2006/table">
            <a:tbl>
              <a:tblPr/>
              <a:tblGrid>
                <a:gridCol w="838200">
                  <a:extLst>
                    <a:ext uri="{9D8B030D-6E8A-4147-A177-3AD203B41FA5}">
                      <a16:colId xmlns:a16="http://schemas.microsoft.com/office/drawing/2014/main" xmlns="" val="20000"/>
                    </a:ext>
                  </a:extLst>
                </a:gridCol>
                <a:gridCol w="2133600">
                  <a:extLst>
                    <a:ext uri="{9D8B030D-6E8A-4147-A177-3AD203B41FA5}">
                      <a16:colId xmlns:a16="http://schemas.microsoft.com/office/drawing/2014/main" xmlns="" val="20001"/>
                    </a:ext>
                  </a:extLst>
                </a:gridCol>
                <a:gridCol w="1935163">
                  <a:extLst>
                    <a:ext uri="{9D8B030D-6E8A-4147-A177-3AD203B41FA5}">
                      <a16:colId xmlns:a16="http://schemas.microsoft.com/office/drawing/2014/main" xmlns="" val="20002"/>
                    </a:ext>
                  </a:extLst>
                </a:gridCol>
                <a:gridCol w="1096962">
                  <a:extLst>
                    <a:ext uri="{9D8B030D-6E8A-4147-A177-3AD203B41FA5}">
                      <a16:colId xmlns:a16="http://schemas.microsoft.com/office/drawing/2014/main" xmlns="" val="20003"/>
                    </a:ext>
                  </a:extLst>
                </a:gridCol>
                <a:gridCol w="1074738">
                  <a:extLst>
                    <a:ext uri="{9D8B030D-6E8A-4147-A177-3AD203B41FA5}">
                      <a16:colId xmlns:a16="http://schemas.microsoft.com/office/drawing/2014/main" xmlns="" val="20004"/>
                    </a:ext>
                  </a:extLst>
                </a:gridCol>
                <a:gridCol w="1074737">
                  <a:extLst>
                    <a:ext uri="{9D8B030D-6E8A-4147-A177-3AD203B41FA5}">
                      <a16:colId xmlns:a16="http://schemas.microsoft.com/office/drawing/2014/main" xmlns="" val="20005"/>
                    </a:ext>
                  </a:extLst>
                </a:gridCol>
              </a:tblGrid>
              <a:tr h="1384300">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新宋体" pitchFamily="49" charset="-122"/>
                          <a:ea typeface="黑体" pitchFamily="49" charset="-122"/>
                        </a:rPr>
                        <a:t>项目</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新宋体" pitchFamily="49" charset="-122"/>
                          <a:ea typeface="黑体" pitchFamily="49" charset="-122"/>
                        </a:rPr>
                        <a:t>新人员入职之如实申报问题</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新宋体" pitchFamily="49" charset="-122"/>
                          <a:ea typeface="黑体" pitchFamily="49" charset="-122"/>
                        </a:rPr>
                        <a:t>新员工与原单位解除劳动合同关系和有关竞业限制的声明书</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新宋体" pitchFamily="49" charset="-122"/>
                          <a:ea typeface="黑体" pitchFamily="49" charset="-122"/>
                        </a:rPr>
                        <a:t>新工人入职体检之尘肺检查</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DDC"/>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新宋体" pitchFamily="49" charset="-122"/>
                          <a:ea typeface="黑体" pitchFamily="49" charset="-122"/>
                        </a:rPr>
                        <a:t>员工培训</a:t>
                      </a:r>
                      <a:br>
                        <a:rPr kumimoji="0" lang="zh-CN" altLang="en-US" sz="1400" b="0" i="0" u="none" strike="noStrike" cap="none" normalizeH="0" baseline="0">
                          <a:ln>
                            <a:noFill/>
                          </a:ln>
                          <a:solidFill>
                            <a:srgbClr val="000000"/>
                          </a:solidFill>
                          <a:effectLst/>
                          <a:latin typeface="新宋体" pitchFamily="49" charset="-122"/>
                          <a:ea typeface="黑体" pitchFamily="49" charset="-122"/>
                        </a:rPr>
                      </a:br>
                      <a:r>
                        <a:rPr kumimoji="0" lang="en-US" altLang="zh-CN" sz="1400" b="0" i="0" u="none" strike="noStrike" cap="none" normalizeH="0" baseline="0">
                          <a:ln>
                            <a:noFill/>
                          </a:ln>
                          <a:solidFill>
                            <a:srgbClr val="000000"/>
                          </a:solidFill>
                          <a:effectLst/>
                          <a:latin typeface="新宋体" pitchFamily="49" charset="-122"/>
                          <a:ea typeface="黑体" pitchFamily="49" charset="-122"/>
                        </a:rPr>
                        <a:t>(</a:t>
                      </a:r>
                      <a:r>
                        <a:rPr kumimoji="0" lang="zh-CN" altLang="en-US" sz="1400" b="0" i="0" u="none" strike="noStrike" cap="none" normalizeH="0" baseline="0">
                          <a:ln>
                            <a:noFill/>
                          </a:ln>
                          <a:solidFill>
                            <a:srgbClr val="000000"/>
                          </a:solidFill>
                          <a:effectLst/>
                          <a:latin typeface="新宋体" pitchFamily="49" charset="-122"/>
                          <a:ea typeface="黑体" pitchFamily="49" charset="-122"/>
                        </a:rPr>
                        <a:t>员工应知应会）</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新宋体" pitchFamily="49" charset="-122"/>
                          <a:ea typeface="黑体" pitchFamily="49" charset="-122"/>
                        </a:rPr>
                        <a:t>员工签收文件</a:t>
                      </a:r>
                      <a:br>
                        <a:rPr kumimoji="0" lang="zh-CN" altLang="en-US" sz="1400" b="0" i="0" u="none" strike="noStrike" cap="none" normalizeH="0" baseline="0">
                          <a:ln>
                            <a:noFill/>
                          </a:ln>
                          <a:solidFill>
                            <a:srgbClr val="000000"/>
                          </a:solidFill>
                          <a:effectLst/>
                          <a:latin typeface="新宋体" pitchFamily="49" charset="-122"/>
                          <a:ea typeface="黑体" pitchFamily="49" charset="-122"/>
                        </a:rPr>
                      </a:br>
                      <a:r>
                        <a:rPr kumimoji="0" lang="zh-CN" altLang="en-US" sz="1400" b="0" i="0" u="none" strike="noStrike" cap="none" normalizeH="0" baseline="0">
                          <a:ln>
                            <a:noFill/>
                          </a:ln>
                          <a:solidFill>
                            <a:srgbClr val="000000"/>
                          </a:solidFill>
                          <a:effectLst/>
                          <a:latin typeface="新宋体" pitchFamily="49" charset="-122"/>
                          <a:ea typeface="黑体" pitchFamily="49" charset="-122"/>
                        </a:rPr>
                        <a:t>（证据收集）</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extLst>
                  <a:ext uri="{0D108BD9-81ED-4DB2-BD59-A6C34878D82A}">
                    <a16:rowId xmlns:a16="http://schemas.microsoft.com/office/drawing/2014/main" xmlns="" val="10000"/>
                  </a:ext>
                </a:extLst>
              </a:tr>
              <a:tr h="508000">
                <a:tc vMerge="1">
                  <a:txBody>
                    <a:bodyPr/>
                    <a:lstStyle/>
                    <a:p>
                      <a:endParaRPr lang="zh-CN"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zh-CN" sz="1400" b="0" i="0" u="none" strike="noStrike" cap="none" normalizeH="0" baseline="0">
                          <a:ln>
                            <a:noFill/>
                          </a:ln>
                          <a:solidFill>
                            <a:srgbClr val="000000"/>
                          </a:solidFill>
                          <a:effectLst/>
                          <a:latin typeface="新宋体" pitchFamily="49" charset="-122"/>
                          <a:ea typeface="新宋体" pitchFamily="49" charset="-122"/>
                        </a:rPr>
                        <a:t>1</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zh-CN" sz="1400" b="0" i="0" u="none" strike="noStrike" cap="none" normalizeH="0" baseline="0">
                          <a:ln>
                            <a:noFill/>
                          </a:ln>
                          <a:solidFill>
                            <a:srgbClr val="000000"/>
                          </a:solidFill>
                          <a:effectLst/>
                          <a:latin typeface="新宋体" pitchFamily="49" charset="-122"/>
                          <a:ea typeface="新宋体" pitchFamily="49" charset="-122"/>
                        </a:rPr>
                        <a:t>2</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zh-CN" sz="1400" b="0" i="0" u="none" strike="noStrike" cap="none" normalizeH="0" baseline="0">
                          <a:ln>
                            <a:noFill/>
                          </a:ln>
                          <a:solidFill>
                            <a:srgbClr val="000000"/>
                          </a:solidFill>
                          <a:effectLst/>
                          <a:latin typeface="新宋体" pitchFamily="49" charset="-122"/>
                          <a:ea typeface="新宋体" pitchFamily="49" charset="-122"/>
                        </a:rPr>
                        <a:t>4</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2DDDC"/>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zh-CN" sz="1400" b="0" i="0" u="none" strike="noStrike" cap="none" normalizeH="0" baseline="0">
                          <a:ln>
                            <a:noFill/>
                          </a:ln>
                          <a:solidFill>
                            <a:srgbClr val="000000"/>
                          </a:solidFill>
                          <a:effectLst/>
                          <a:latin typeface="新宋体" pitchFamily="49" charset="-122"/>
                          <a:ea typeface="新宋体" pitchFamily="49" charset="-122"/>
                        </a:rPr>
                        <a:t>5</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altLang="zh-CN" sz="1400" b="0" i="0" u="none" strike="noStrike" cap="none" normalizeH="0" baseline="0">
                          <a:ln>
                            <a:noFill/>
                          </a:ln>
                          <a:solidFill>
                            <a:srgbClr val="000000"/>
                          </a:solidFill>
                          <a:effectLst/>
                          <a:latin typeface="新宋体" pitchFamily="49" charset="-122"/>
                          <a:ea typeface="新宋体" pitchFamily="49" charset="-122"/>
                        </a:rPr>
                        <a:t>6</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extLst>
                  <a:ext uri="{0D108BD9-81ED-4DB2-BD59-A6C34878D82A}">
                    <a16:rowId xmlns:a16="http://schemas.microsoft.com/office/drawing/2014/main" xmlns="" val="10001"/>
                  </a:ext>
                </a:extLst>
              </a:tr>
              <a:tr h="36703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0000"/>
                          </a:solidFill>
                          <a:effectLst/>
                          <a:latin typeface="Calibri" pitchFamily="34" charset="0"/>
                          <a:ea typeface="黑体" pitchFamily="49" charset="-122"/>
                        </a:rPr>
                        <a:t>具体要求</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70C0"/>
                          </a:solidFill>
                          <a:effectLst/>
                          <a:latin typeface="Calibri" pitchFamily="34" charset="0"/>
                          <a:ea typeface="黑体" pitchFamily="49" charset="-122"/>
                        </a:rPr>
                        <a:t>所有新入职员工（含工人、职员）均需要如实填写入职申请表，并确认他们已经签署承诺以下申明：“本人保证如实告知公司关于个人的情况，并没有隐瞒任何过往工作经历、身体健康状况，以及保证所有个人资料均无作假，否则将构成弄虚作假并严重违反公司规章制度，本人愿意并接受公司任何形式的处分，包括辞退并无任何经济补偿！”</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70C0"/>
                          </a:solidFill>
                          <a:effectLst/>
                          <a:latin typeface="Calibri" pitchFamily="34" charset="0"/>
                          <a:ea typeface="黑体" pitchFamily="49" charset="-122"/>
                        </a:rPr>
                        <a:t>要求所有新招聘录用的员工（含工人、职员，第三方的员工除外）在入职前必须签署并承诺，保证他们已经和原单位已经清理并完全中止了劳动关系，凡是一切与原单位的劳动纠纷、经济纠纷问题、竞业限制等，一概由员工本人承担！</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70C0"/>
                          </a:solidFill>
                          <a:effectLst/>
                          <a:latin typeface="Calibri" pitchFamily="34" charset="0"/>
                          <a:ea typeface="黑体" pitchFamily="49" charset="-122"/>
                        </a:rPr>
                        <a:t>要求对所有新员工进行胸透、或者”后前位</a:t>
                      </a:r>
                      <a:r>
                        <a:rPr kumimoji="0" lang="en-US" altLang="zh-CN" sz="1400" b="0" i="0" u="none" strike="noStrike" cap="none" normalizeH="0" baseline="0">
                          <a:ln>
                            <a:noFill/>
                          </a:ln>
                          <a:solidFill>
                            <a:srgbClr val="0070C0"/>
                          </a:solidFill>
                          <a:effectLst/>
                          <a:latin typeface="Calibri" pitchFamily="34" charset="0"/>
                          <a:ea typeface="黑体" pitchFamily="49" charset="-122"/>
                        </a:rPr>
                        <a:t>X</a:t>
                      </a:r>
                      <a:r>
                        <a:rPr kumimoji="0" lang="zh-CN" altLang="en-US" sz="1400" b="0" i="0" u="none" strike="noStrike" cap="none" normalizeH="0" baseline="0">
                          <a:ln>
                            <a:noFill/>
                          </a:ln>
                          <a:solidFill>
                            <a:srgbClr val="0070C0"/>
                          </a:solidFill>
                          <a:effectLst/>
                          <a:latin typeface="Calibri" pitchFamily="34" charset="0"/>
                          <a:ea typeface="黑体" pitchFamily="49" charset="-122"/>
                        </a:rPr>
                        <a:t>射线高千伏胸片”检查，凡是发现有肺部有异常情况的人员避免录用</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70C0"/>
                          </a:solidFill>
                          <a:effectLst/>
                          <a:latin typeface="Calibri" pitchFamily="34" charset="0"/>
                          <a:ea typeface="黑体" pitchFamily="49" charset="-122"/>
                        </a:rPr>
                        <a:t>所有员工（特别是新员工）是否已经都接受所有公司规章制度的培训？并且在培训记录上签名？我们是否把这些培训记录存档？</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zh-CN" altLang="en-US" sz="1400" b="0" i="0" u="none" strike="noStrike" cap="none" normalizeH="0" baseline="0">
                          <a:ln>
                            <a:noFill/>
                          </a:ln>
                          <a:solidFill>
                            <a:srgbClr val="0070C0"/>
                          </a:solidFill>
                          <a:effectLst/>
                          <a:latin typeface="Calibri" pitchFamily="34" charset="0"/>
                          <a:ea typeface="黑体" pitchFamily="49" charset="-122"/>
                        </a:rPr>
                        <a:t>是否所有员工（特别是新员工）都已经签收了公司制度（文件）？尤其是</a:t>
                      </a:r>
                      <a:r>
                        <a:rPr kumimoji="0" lang="en-US" altLang="zh-CN" sz="1400" b="0" i="0" u="none" strike="noStrike" cap="none" normalizeH="0" baseline="0">
                          <a:ln>
                            <a:noFill/>
                          </a:ln>
                          <a:solidFill>
                            <a:srgbClr val="0070C0"/>
                          </a:solidFill>
                          <a:effectLst/>
                          <a:latin typeface="Calibri" pitchFamily="34" charset="0"/>
                          <a:ea typeface="黑体" pitchFamily="49" charset="-122"/>
                        </a:rPr>
                        <a:t>《</a:t>
                      </a:r>
                      <a:r>
                        <a:rPr kumimoji="0" lang="zh-CN" altLang="en-US" sz="1400" b="0" i="0" u="none" strike="noStrike" cap="none" normalizeH="0" baseline="0">
                          <a:ln>
                            <a:noFill/>
                          </a:ln>
                          <a:solidFill>
                            <a:srgbClr val="0070C0"/>
                          </a:solidFill>
                          <a:effectLst/>
                          <a:latin typeface="Calibri" pitchFamily="34" charset="0"/>
                          <a:ea typeface="黑体" pitchFamily="49" charset="-122"/>
                        </a:rPr>
                        <a:t>员工手册</a:t>
                      </a:r>
                      <a:r>
                        <a:rPr kumimoji="0" lang="en-US" altLang="zh-CN" sz="1400" b="0" i="0" u="none" strike="noStrike" cap="none" normalizeH="0" baseline="0">
                          <a:ln>
                            <a:noFill/>
                          </a:ln>
                          <a:solidFill>
                            <a:srgbClr val="0070C0"/>
                          </a:solidFill>
                          <a:effectLst/>
                          <a:latin typeface="Calibri" pitchFamily="34" charset="0"/>
                          <a:ea typeface="黑体" pitchFamily="49" charset="-122"/>
                        </a:rPr>
                        <a:t>》</a:t>
                      </a:r>
                      <a:r>
                        <a:rPr kumimoji="0" lang="zh-CN" altLang="en-US" sz="1400" b="0" i="0" u="none" strike="noStrike" cap="none" normalizeH="0" baseline="0">
                          <a:ln>
                            <a:noFill/>
                          </a:ln>
                          <a:solidFill>
                            <a:srgbClr val="0070C0"/>
                          </a:solidFill>
                          <a:effectLst/>
                          <a:latin typeface="Calibri" pitchFamily="34" charset="0"/>
                          <a:ea typeface="黑体" pitchFamily="49" charset="-122"/>
                        </a:rPr>
                        <a:t>。这些签名都已经存档？</a:t>
                      </a:r>
                    </a:p>
                  </a:txBody>
                  <a:tcPr marL="5701" marR="5701" marT="570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FDE9D9"/>
                    </a:solidFill>
                  </a:tcPr>
                </a:tc>
                <a:extLst>
                  <a:ext uri="{0D108BD9-81ED-4DB2-BD59-A6C34878D82A}">
                    <a16:rowId xmlns:a16="http://schemas.microsoft.com/office/drawing/2014/main" xmlns="" val="10002"/>
                  </a:ext>
                </a:extLst>
              </a:tr>
            </a:tbl>
          </a:graphicData>
        </a:graphic>
      </p:graphicFrame>
      <p:sp>
        <p:nvSpPr>
          <p:cNvPr id="27679" name="Rectangle 2"/>
          <p:cNvSpPr>
            <a:spLocks noChangeArrowheads="1"/>
          </p:cNvSpPr>
          <p:nvPr/>
        </p:nvSpPr>
        <p:spPr bwMode="auto">
          <a:xfrm>
            <a:off x="2678113" y="228600"/>
            <a:ext cx="3570287" cy="461963"/>
          </a:xfrm>
          <a:prstGeom prst="rect">
            <a:avLst/>
          </a:prstGeom>
          <a:noFill/>
          <a:ln w="9525">
            <a:noFill/>
            <a:miter lim="800000"/>
            <a:headEnd/>
            <a:tailEnd/>
          </a:ln>
        </p:spPr>
        <p:txBody>
          <a:bodyPr wrap="none">
            <a:spAutoFit/>
          </a:bodyPr>
          <a:lstStyle/>
          <a:p>
            <a:r>
              <a:rPr lang="zh-CN" altLang="en-US" sz="2400" b="1">
                <a:latin typeface="Lucida Sans Unicode" pitchFamily="34" charset="0"/>
              </a:rPr>
              <a:t>劳动管理之法律风险回避</a:t>
            </a:r>
            <a:endParaRPr lang="zh-CN" altLang="en-US" sz="2400" b="1">
              <a:latin typeface="Lucida Sans Unicode" pitchFamily="34" charset="0"/>
              <a:ea typeface="宋体" pitchFamily="2" charset="-122"/>
            </a:endParaRPr>
          </a:p>
        </p:txBody>
      </p:sp>
      <p:sp>
        <p:nvSpPr>
          <p:cNvPr id="27680" name="Slide Number Placeholder 3"/>
          <p:cNvSpPr>
            <a:spLocks noGrp="1"/>
          </p:cNvSpPr>
          <p:nvPr>
            <p:ph type="sldNum" sz="quarter" idx="12"/>
          </p:nvPr>
        </p:nvSpPr>
        <p:spPr bwMode="auto">
          <a:noFill/>
          <a:ln>
            <a:miter lim="800000"/>
            <a:headEnd/>
            <a:tailEnd/>
          </a:ln>
        </p:spPr>
        <p:txBody>
          <a:bodyPr/>
          <a:lstStyle/>
          <a:p>
            <a:fld id="{E553AFE7-D765-4BFF-92B8-A05C1A8D0278}" type="slidenum">
              <a:rPr lang="en-US" altLang="zh-CN"/>
              <a:pPr/>
              <a:t>19</a:t>
            </a:fld>
            <a:endParaRPr lang="en-US" alt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1219200" y="482600"/>
            <a:ext cx="7135813" cy="646113"/>
          </a:xfrm>
          <a:prstGeom prst="rect">
            <a:avLst/>
          </a:prstGeom>
          <a:noFill/>
          <a:ln w="9525">
            <a:noFill/>
            <a:miter lim="800000"/>
            <a:headEnd/>
            <a:tailEnd/>
          </a:ln>
        </p:spPr>
        <p:txBody>
          <a:bodyPr wrap="none">
            <a:spAutoFit/>
          </a:bodyPr>
          <a:lstStyle/>
          <a:p>
            <a:r>
              <a:rPr lang="zh-CN" altLang="en-US" sz="3600" b="1">
                <a:latin typeface="黑体" pitchFamily="49" charset="-122"/>
              </a:rPr>
              <a:t>想想我们</a:t>
            </a:r>
            <a:r>
              <a:rPr lang="en-US" altLang="zh-CN" sz="3600" b="1">
                <a:latin typeface="黑体" pitchFamily="49" charset="-122"/>
              </a:rPr>
              <a:t>HR</a:t>
            </a:r>
            <a:r>
              <a:rPr lang="zh-CN" altLang="en-US" sz="3600" b="1">
                <a:latin typeface="黑体" pitchFamily="49" charset="-122"/>
              </a:rPr>
              <a:t>今天都碰到哪么问题？</a:t>
            </a:r>
          </a:p>
        </p:txBody>
      </p:sp>
      <p:sp>
        <p:nvSpPr>
          <p:cNvPr id="10243" name="TextBox 2"/>
          <p:cNvSpPr txBox="1">
            <a:spLocks noChangeArrowheads="1"/>
          </p:cNvSpPr>
          <p:nvPr/>
        </p:nvSpPr>
        <p:spPr bwMode="auto">
          <a:xfrm>
            <a:off x="762000" y="1576388"/>
            <a:ext cx="7543800" cy="4324350"/>
          </a:xfrm>
          <a:prstGeom prst="rect">
            <a:avLst/>
          </a:prstGeom>
          <a:noFill/>
          <a:ln w="9525">
            <a:noFill/>
            <a:miter lim="800000"/>
            <a:headEnd/>
            <a:tailEnd/>
          </a:ln>
        </p:spPr>
        <p:txBody>
          <a:bodyPr>
            <a:spAutoFit/>
          </a:bodyPr>
          <a:lstStyle/>
          <a:p>
            <a:pPr>
              <a:lnSpc>
                <a:spcPts val="3000"/>
              </a:lnSpc>
              <a:buFont typeface="Arial" charset="0"/>
              <a:buChar char="•"/>
            </a:pPr>
            <a:r>
              <a:rPr lang="zh-CN" altLang="en-US" sz="2000" b="1">
                <a:latin typeface="Lucida Sans Unicode" pitchFamily="34" charset="0"/>
              </a:rPr>
              <a:t> 今天工作不努力，明天努力找工作？</a:t>
            </a:r>
            <a:endParaRPr lang="en-US" altLang="zh-CN" sz="2000" b="1">
              <a:latin typeface="Lucida Sans Unicode" pitchFamily="34" charset="0"/>
            </a:endParaRPr>
          </a:p>
          <a:p>
            <a:pPr>
              <a:lnSpc>
                <a:spcPts val="3000"/>
              </a:lnSpc>
              <a:buFont typeface="Arial" charset="0"/>
              <a:buChar char="•"/>
            </a:pPr>
            <a:r>
              <a:rPr lang="en-US" altLang="zh-CN" sz="2000" b="1">
                <a:latin typeface="Lucida Sans Unicode" pitchFamily="34" charset="0"/>
              </a:rPr>
              <a:t> </a:t>
            </a:r>
            <a:r>
              <a:rPr lang="zh-CN" altLang="en-US" sz="2000" b="1">
                <a:latin typeface="Lucida Sans Unicode" pitchFamily="34" charset="0"/>
              </a:rPr>
              <a:t>招工太难了？劳动力短缺了？</a:t>
            </a:r>
            <a:endParaRPr lang="en-US" altLang="zh-CN" sz="2000" b="1">
              <a:latin typeface="Lucida Sans Unicode" pitchFamily="34" charset="0"/>
            </a:endParaRPr>
          </a:p>
          <a:p>
            <a:pPr>
              <a:lnSpc>
                <a:spcPts val="3000"/>
              </a:lnSpc>
              <a:buFont typeface="Arial" charset="0"/>
              <a:buChar char="•"/>
            </a:pPr>
            <a:r>
              <a:rPr lang="en-US" altLang="zh-CN" sz="2000" b="1">
                <a:latin typeface="Lucida Sans Unicode" pitchFamily="34" charset="0"/>
              </a:rPr>
              <a:t> </a:t>
            </a:r>
            <a:r>
              <a:rPr lang="zh-CN" altLang="en-US" sz="2000" b="1">
                <a:latin typeface="Lucida Sans Unicode" pitchFamily="34" charset="0"/>
              </a:rPr>
              <a:t>留人更难了？</a:t>
            </a:r>
            <a:endParaRPr lang="en-US" altLang="zh-CN" sz="2000" b="1">
              <a:latin typeface="Lucida Sans Unicode" pitchFamily="34" charset="0"/>
            </a:endParaRPr>
          </a:p>
          <a:p>
            <a:pPr>
              <a:lnSpc>
                <a:spcPts val="3000"/>
              </a:lnSpc>
              <a:buFont typeface="Arial" charset="0"/>
              <a:buChar char="•"/>
            </a:pPr>
            <a:r>
              <a:rPr lang="en-US" altLang="zh-CN" sz="2000" b="1">
                <a:latin typeface="Lucida Sans Unicode" pitchFamily="34" charset="0"/>
              </a:rPr>
              <a:t> </a:t>
            </a:r>
            <a:r>
              <a:rPr lang="zh-CN" altLang="en-US" sz="2000" b="1">
                <a:latin typeface="Lucida Sans Unicode" pitchFamily="34" charset="0"/>
              </a:rPr>
              <a:t>新一代员工的思想复杂了？</a:t>
            </a:r>
            <a:endParaRPr lang="en-US" altLang="zh-CN" sz="2000" b="1">
              <a:latin typeface="Lucida Sans Unicode" pitchFamily="34" charset="0"/>
            </a:endParaRPr>
          </a:p>
          <a:p>
            <a:pPr>
              <a:lnSpc>
                <a:spcPts val="3000"/>
              </a:lnSpc>
              <a:buFont typeface="Arial" charset="0"/>
              <a:buChar char="•"/>
            </a:pPr>
            <a:r>
              <a:rPr lang="en-US" altLang="zh-CN" sz="2000" b="1">
                <a:latin typeface="Lucida Sans Unicode" pitchFamily="34" charset="0"/>
              </a:rPr>
              <a:t> </a:t>
            </a:r>
            <a:r>
              <a:rPr lang="zh-CN" altLang="en-US" sz="2000" b="1">
                <a:latin typeface="Lucida Sans Unicode" pitchFamily="34" charset="0"/>
              </a:rPr>
              <a:t>麻烦的人和事增多了？</a:t>
            </a:r>
            <a:endParaRPr lang="en-US" altLang="zh-CN" sz="2000" b="1">
              <a:latin typeface="Lucida Sans Unicode" pitchFamily="34" charset="0"/>
            </a:endParaRPr>
          </a:p>
          <a:p>
            <a:pPr>
              <a:lnSpc>
                <a:spcPts val="3000"/>
              </a:lnSpc>
              <a:buFont typeface="Arial" charset="0"/>
              <a:buChar char="•"/>
            </a:pPr>
            <a:r>
              <a:rPr lang="zh-CN" altLang="en-US" sz="2000" b="1">
                <a:latin typeface="Lucida Sans Unicode" pitchFamily="34" charset="0"/>
              </a:rPr>
              <a:t> 国家法律法规更加严格了？员工的法律意识明显加强了？</a:t>
            </a:r>
            <a:endParaRPr lang="en-US" altLang="zh-CN" sz="2000" b="1">
              <a:latin typeface="Lucida Sans Unicode" pitchFamily="34" charset="0"/>
            </a:endParaRPr>
          </a:p>
          <a:p>
            <a:pPr>
              <a:lnSpc>
                <a:spcPts val="3000"/>
              </a:lnSpc>
              <a:buFont typeface="Arial" charset="0"/>
              <a:buChar char="•"/>
            </a:pPr>
            <a:r>
              <a:rPr lang="en-US" altLang="zh-CN" sz="2000" b="1">
                <a:latin typeface="Lucida Sans Unicode" pitchFamily="34" charset="0"/>
              </a:rPr>
              <a:t> </a:t>
            </a:r>
            <a:r>
              <a:rPr lang="zh-CN" altLang="en-US" sz="2000" b="1">
                <a:latin typeface="Lucida Sans Unicode" pitchFamily="34" charset="0"/>
              </a:rPr>
              <a:t>劳动仲裁、劳动纠纷明显容易发生了？</a:t>
            </a:r>
            <a:endParaRPr lang="en-US" altLang="zh-CN" sz="2000" b="1">
              <a:latin typeface="Lucida Sans Unicode" pitchFamily="34" charset="0"/>
            </a:endParaRPr>
          </a:p>
          <a:p>
            <a:pPr>
              <a:lnSpc>
                <a:spcPts val="3000"/>
              </a:lnSpc>
              <a:buFont typeface="Arial" charset="0"/>
              <a:buChar char="•"/>
            </a:pPr>
            <a:r>
              <a:rPr lang="zh-CN" altLang="en-US" sz="2000" b="1">
                <a:latin typeface="Lucida Sans Unicode" pitchFamily="34" charset="0"/>
              </a:rPr>
              <a:t>员工对工资要求、工作条件要求明显比以前高了？</a:t>
            </a:r>
            <a:endParaRPr lang="en-US" altLang="zh-CN" sz="2000" b="1">
              <a:latin typeface="Lucida Sans Unicode" pitchFamily="34" charset="0"/>
            </a:endParaRPr>
          </a:p>
          <a:p>
            <a:pPr>
              <a:lnSpc>
                <a:spcPts val="3000"/>
              </a:lnSpc>
              <a:buFont typeface="Arial" charset="0"/>
              <a:buChar char="•"/>
            </a:pPr>
            <a:r>
              <a:rPr lang="zh-CN" altLang="en-US" sz="2000" b="1">
                <a:latin typeface="Lucida Sans Unicode" pitchFamily="34" charset="0"/>
              </a:rPr>
              <a:t>你每天花在处理人员问题的时间多了？</a:t>
            </a:r>
            <a:endParaRPr lang="en-US" altLang="zh-CN" sz="2000" b="1">
              <a:latin typeface="Lucida Sans Unicode" pitchFamily="34" charset="0"/>
            </a:endParaRPr>
          </a:p>
          <a:p>
            <a:pPr>
              <a:lnSpc>
                <a:spcPts val="3000"/>
              </a:lnSpc>
              <a:buFont typeface="Arial" charset="0"/>
              <a:buChar char="•"/>
            </a:pPr>
            <a:r>
              <a:rPr lang="en-US" altLang="zh-CN" sz="2000" b="1">
                <a:latin typeface="Lucida Sans Unicode" pitchFamily="34" charset="0"/>
              </a:rPr>
              <a:t> HR</a:t>
            </a:r>
            <a:r>
              <a:rPr lang="zh-CN" altLang="en-US" sz="2000" b="1">
                <a:latin typeface="Lucida Sans Unicode" pitchFamily="34" charset="0"/>
              </a:rPr>
              <a:t>工作不好做！我们“鸭梨山大”！</a:t>
            </a:r>
            <a:endParaRPr lang="en-US" altLang="zh-CN" sz="2000" b="1">
              <a:latin typeface="Lucida Sans Unicode" pitchFamily="34" charset="0"/>
            </a:endParaRPr>
          </a:p>
          <a:p>
            <a:pPr>
              <a:lnSpc>
                <a:spcPts val="3000"/>
              </a:lnSpc>
              <a:buFont typeface="Arial" charset="0"/>
              <a:buChar char="•"/>
            </a:pPr>
            <a:endParaRPr lang="en-US" altLang="zh-CN" sz="2000" b="1">
              <a:latin typeface="Lucida Sans Unicode" pitchFamily="34" charset="0"/>
            </a:endParaRPr>
          </a:p>
        </p:txBody>
      </p:sp>
      <p:sp>
        <p:nvSpPr>
          <p:cNvPr id="10244" name="TextBox 4"/>
          <p:cNvSpPr txBox="1">
            <a:spLocks noChangeArrowheads="1"/>
          </p:cNvSpPr>
          <p:nvPr/>
        </p:nvSpPr>
        <p:spPr bwMode="auto">
          <a:xfrm>
            <a:off x="685800" y="5867400"/>
            <a:ext cx="7302500" cy="461963"/>
          </a:xfrm>
          <a:prstGeom prst="rect">
            <a:avLst/>
          </a:prstGeom>
          <a:noFill/>
          <a:ln w="9525">
            <a:noFill/>
            <a:miter lim="800000"/>
            <a:headEnd/>
            <a:tailEnd/>
          </a:ln>
        </p:spPr>
        <p:txBody>
          <a:bodyPr wrap="none">
            <a:spAutoFit/>
          </a:bodyPr>
          <a:lstStyle/>
          <a:p>
            <a:r>
              <a:rPr lang="en-US" altLang="zh-CN" sz="2400" b="1" i="1">
                <a:solidFill>
                  <a:srgbClr val="FF0000"/>
                </a:solidFill>
                <a:latin typeface="黑体" pitchFamily="49" charset="-122"/>
              </a:rPr>
              <a:t>HR</a:t>
            </a:r>
            <a:r>
              <a:rPr lang="zh-CN" altLang="en-US" sz="2400" b="1" i="1">
                <a:solidFill>
                  <a:srgbClr val="FF0000"/>
                </a:solidFill>
                <a:latin typeface="黑体" pitchFamily="49" charset="-122"/>
              </a:rPr>
              <a:t>人员最大的挑战就是如何处理好与“人”的问题！</a:t>
            </a:r>
          </a:p>
        </p:txBody>
      </p:sp>
      <p:sp>
        <p:nvSpPr>
          <p:cNvPr id="10245" name="Slide Number Placeholder 5"/>
          <p:cNvSpPr>
            <a:spLocks noGrp="1"/>
          </p:cNvSpPr>
          <p:nvPr>
            <p:ph type="sldNum" sz="quarter" idx="12"/>
          </p:nvPr>
        </p:nvSpPr>
        <p:spPr bwMode="auto">
          <a:noFill/>
          <a:ln>
            <a:miter lim="800000"/>
            <a:headEnd/>
            <a:tailEnd/>
          </a:ln>
        </p:spPr>
        <p:txBody>
          <a:bodyPr/>
          <a:lstStyle/>
          <a:p>
            <a:fld id="{36EDFD95-2D42-4703-9C53-F2519F7A54E6}" type="slidenum">
              <a:rPr lang="en-US" altLang="zh-CN"/>
              <a:pPr/>
              <a:t>2</a:t>
            </a:fld>
            <a:endParaRPr lang="en-US" altLang="zh-CN"/>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533400" y="1236663"/>
            <a:ext cx="8229600" cy="4216400"/>
          </a:xfrm>
          <a:prstGeom prst="rect">
            <a:avLst/>
          </a:prstGeom>
          <a:noFill/>
          <a:ln w="9525">
            <a:noFill/>
            <a:miter lim="800000"/>
            <a:headEnd/>
            <a:tailEnd/>
          </a:ln>
        </p:spPr>
        <p:txBody>
          <a:bodyPr>
            <a:spAutoFit/>
          </a:bodyPr>
          <a:lstStyle/>
          <a:p>
            <a:r>
              <a:rPr lang="zh-CN" altLang="en-US" sz="1600" b="1" u="sng" dirty="0">
                <a:latin typeface="Lucida Sans Unicode" pitchFamily="34" charset="0"/>
              </a:rPr>
              <a:t>问题：</a:t>
            </a:r>
            <a:r>
              <a:rPr lang="zh-CN" altLang="en-US" sz="1600" dirty="0">
                <a:latin typeface="Lucida Sans Unicode" pitchFamily="34" charset="0"/>
              </a:rPr>
              <a:t>如果一个员工表现不佳，我们对他进行了足够的辅导（比如我们已经两次正规的辅导，并有完善的书面辅导记录），并给予他改进的机会（在第二次书面记录中还写明，如果下次评估时表现还是不能达到要求，则公司将考虑降职降薪，员工也在上面签名同意了）。如果到时他还是没有达到职位要求，我们是否可以降职降薪？（因为之前已经签了劳动合同，这样有无风险？）</a:t>
            </a:r>
            <a:endParaRPr lang="en-US" altLang="zh-CN" sz="1400" dirty="0">
              <a:latin typeface="Lucida Sans Unicode" pitchFamily="34" charset="0"/>
            </a:endParaRPr>
          </a:p>
          <a:p>
            <a:endParaRPr lang="zh-CN" altLang="en-US" sz="1400" dirty="0">
              <a:latin typeface="Lucida Sans Unicode" pitchFamily="34" charset="0"/>
              <a:ea typeface="宋体" pitchFamily="2" charset="-122"/>
            </a:endParaRPr>
          </a:p>
          <a:p>
            <a:r>
              <a:rPr lang="en-US" altLang="zh-CN" sz="1400" dirty="0">
                <a:latin typeface="Lucida Sans Unicode" pitchFamily="34" charset="0"/>
              </a:rPr>
              <a:t/>
            </a:r>
            <a:br>
              <a:rPr lang="en-US" altLang="zh-CN" sz="1400" dirty="0">
                <a:latin typeface="Lucida Sans Unicode" pitchFamily="34" charset="0"/>
              </a:rPr>
            </a:br>
            <a:r>
              <a:rPr lang="zh-CN" altLang="en-US" sz="1600" dirty="0">
                <a:latin typeface="Lucida Sans Unicode" pitchFamily="34" charset="0"/>
              </a:rPr>
              <a:t>对于多次表现不佳不能通过考评的员工，在法律上我们通常称之为“员工不胜任工作”。根据法律规定，“员工不能胜任工作的，经过培训或调整岗位，仍不能胜任的，用人单位有权提前三十天通知或额外支付代通知金后，依法解除其劳动合同。”法律对于培训或辅导的次数并没有要求。</a:t>
            </a:r>
            <a:endParaRPr lang="zh-CN" altLang="en-US" sz="1600" dirty="0">
              <a:latin typeface="Lucida Sans Unicode" pitchFamily="34" charset="0"/>
              <a:ea typeface="宋体" pitchFamily="2" charset="-122"/>
            </a:endParaRPr>
          </a:p>
          <a:p>
            <a:r>
              <a:rPr lang="zh-CN" altLang="en-US" sz="1600" dirty="0">
                <a:latin typeface="Lucida Sans Unicode" pitchFamily="34" charset="0"/>
                <a:ea typeface="宋体" pitchFamily="2" charset="-122"/>
              </a:rPr>
              <a:t> </a:t>
            </a:r>
          </a:p>
          <a:p>
            <a:r>
              <a:rPr lang="zh-CN" altLang="en-US" sz="1600" dirty="0">
                <a:latin typeface="Lucida Sans Unicode" pitchFamily="34" charset="0"/>
              </a:rPr>
              <a:t>我觉得这个处理方式非常合理和人性化，值得所有企业借鉴。辅导纪录和员工签过字的文件既可以让他有压力，意识到下次必须要提高自己的表现才行，同时还是很好的证据。他到时还是没有达到要求的话，你们保留好相关证据，届时作为管理者一方，有权对该员工降薪降职（即合法要求员工变更劳动合同），甚至有权直接予以依法辞退。劳动部也曾发文明确过这个问题。</a:t>
            </a:r>
            <a:endParaRPr lang="zh-CN" altLang="en-US" sz="1400" dirty="0">
              <a:latin typeface="Lucida Sans Unicode" pitchFamily="34" charset="0"/>
              <a:ea typeface="宋体" pitchFamily="2" charset="-122"/>
            </a:endParaRPr>
          </a:p>
        </p:txBody>
      </p:sp>
      <p:sp>
        <p:nvSpPr>
          <p:cNvPr id="28675" name="TextBox 2"/>
          <p:cNvSpPr txBox="1">
            <a:spLocks noChangeArrowheads="1"/>
          </p:cNvSpPr>
          <p:nvPr/>
        </p:nvSpPr>
        <p:spPr bwMode="auto">
          <a:xfrm>
            <a:off x="2509838" y="381000"/>
            <a:ext cx="3890962" cy="646113"/>
          </a:xfrm>
          <a:prstGeom prst="rect">
            <a:avLst/>
          </a:prstGeom>
          <a:noFill/>
          <a:ln w="9525">
            <a:noFill/>
            <a:miter lim="800000"/>
            <a:headEnd/>
            <a:tailEnd/>
          </a:ln>
        </p:spPr>
        <p:txBody>
          <a:bodyPr wrap="none">
            <a:spAutoFit/>
          </a:bodyPr>
          <a:lstStyle/>
          <a:p>
            <a:r>
              <a:rPr lang="zh-CN" altLang="en-US" sz="3600" b="1">
                <a:latin typeface="Lucida Sans Unicode" pitchFamily="34" charset="0"/>
              </a:rPr>
              <a:t>降职降薪处理技巧</a:t>
            </a:r>
            <a:endParaRPr lang="zh-CN" altLang="en-US" sz="3600" b="1">
              <a:latin typeface="Lucida Sans Unicode" pitchFamily="34" charset="0"/>
              <a:ea typeface="宋体" pitchFamily="2" charset="-122"/>
            </a:endParaRPr>
          </a:p>
        </p:txBody>
      </p:sp>
      <p:sp>
        <p:nvSpPr>
          <p:cNvPr id="28676" name="TextBox 3"/>
          <p:cNvSpPr txBox="1">
            <a:spLocks noChangeArrowheads="1"/>
          </p:cNvSpPr>
          <p:nvPr/>
        </p:nvSpPr>
        <p:spPr bwMode="auto">
          <a:xfrm>
            <a:off x="2286000" y="5867400"/>
            <a:ext cx="4572000" cy="400050"/>
          </a:xfrm>
          <a:prstGeom prst="rect">
            <a:avLst/>
          </a:prstGeom>
          <a:noFill/>
          <a:ln w="9525">
            <a:noFill/>
            <a:miter lim="800000"/>
            <a:headEnd/>
            <a:tailEnd/>
          </a:ln>
        </p:spPr>
        <p:txBody>
          <a:bodyPr wrap="none">
            <a:spAutoFit/>
          </a:bodyPr>
          <a:lstStyle/>
          <a:p>
            <a:r>
              <a:rPr lang="zh-CN" altLang="en-US" sz="2000" b="1" u="sng">
                <a:solidFill>
                  <a:srgbClr val="FF0000"/>
                </a:solidFill>
                <a:latin typeface="Lucida Sans Unicode" pitchFamily="34" charset="0"/>
              </a:rPr>
              <a:t>如何证明员工不胜任现有工作的要求？</a:t>
            </a:r>
            <a:endParaRPr lang="zh-CN" altLang="en-US" sz="2000" b="1" u="sng">
              <a:solidFill>
                <a:srgbClr val="FF0000"/>
              </a:solidFill>
              <a:latin typeface="Lucida Sans Unicode" pitchFamily="34" charset="0"/>
              <a:ea typeface="宋体" pitchFamily="2" charset="-122"/>
            </a:endParaRPr>
          </a:p>
        </p:txBody>
      </p:sp>
      <p:sp>
        <p:nvSpPr>
          <p:cNvPr id="28677" name="Slide Number Placeholder 4"/>
          <p:cNvSpPr>
            <a:spLocks noGrp="1"/>
          </p:cNvSpPr>
          <p:nvPr>
            <p:ph type="sldNum" sz="quarter" idx="12"/>
          </p:nvPr>
        </p:nvSpPr>
        <p:spPr bwMode="auto">
          <a:noFill/>
          <a:ln>
            <a:miter lim="800000"/>
            <a:headEnd/>
            <a:tailEnd/>
          </a:ln>
        </p:spPr>
        <p:txBody>
          <a:bodyPr/>
          <a:lstStyle/>
          <a:p>
            <a:fld id="{3273A6F5-0E67-4BEC-A8BD-094531F77280}" type="slidenum">
              <a:rPr lang="en-US" altLang="zh-CN"/>
              <a:pPr/>
              <a:t>20</a:t>
            </a:fld>
            <a:endParaRPr lang="en-US" altLang="zh-CN"/>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2133600"/>
            <a:ext cx="8305800" cy="3108325"/>
          </a:xfrm>
          <a:prstGeom prst="rect">
            <a:avLst/>
          </a:prstGeom>
          <a:noFill/>
          <a:ln w="9525">
            <a:noFill/>
            <a:miter lim="800000"/>
            <a:headEnd/>
            <a:tailEnd/>
          </a:ln>
          <a:effectLst/>
        </p:spPr>
        <p:txBody>
          <a:bodyPr anchor="ctr">
            <a:spAutoFit/>
          </a:bodyPr>
          <a:lstStyle/>
          <a:p>
            <a:pPr>
              <a:defRPr/>
            </a:pPr>
            <a:r>
              <a:rPr lang="en-US" b="1" dirty="0">
                <a:latin typeface="+mn-ea"/>
                <a:cs typeface="宋体" pitchFamily="2" charset="-122"/>
              </a:rPr>
              <a:t>    </a:t>
            </a:r>
            <a:r>
              <a:rPr lang="zh-CN" altLang="en-US" b="1" dirty="0">
                <a:latin typeface="+mn-ea"/>
                <a:cs typeface="宋体" pitchFamily="2" charset="-122"/>
              </a:rPr>
              <a:t>第三十九条　劳动者有下列情形之一的，用人单位可以解除劳动合同：</a:t>
            </a:r>
            <a:r>
              <a:rPr lang="en-US" altLang="zh-CN" b="1" dirty="0">
                <a:latin typeface="+mn-ea"/>
                <a:cs typeface="宋体" pitchFamily="2" charset="-122"/>
              </a:rPr>
              <a:t/>
            </a:r>
            <a:br>
              <a:rPr lang="en-US" altLang="zh-CN" b="1" dirty="0">
                <a:latin typeface="+mn-ea"/>
                <a:cs typeface="宋体" pitchFamily="2" charset="-122"/>
              </a:rPr>
            </a:br>
            <a:r>
              <a:rPr lang="zh-CN" altLang="en-US" b="1" dirty="0">
                <a:latin typeface="+mn-ea"/>
                <a:cs typeface="宋体" pitchFamily="2" charset="-122"/>
              </a:rPr>
              <a:t> </a:t>
            </a:r>
            <a:endParaRPr lang="zh-CN" altLang="en-US" sz="1600" b="1" dirty="0">
              <a:solidFill>
                <a:srgbClr val="FF0000"/>
              </a:solidFill>
              <a:latin typeface="+mn-ea"/>
              <a:cs typeface="+mn-cs"/>
            </a:endParaRPr>
          </a:p>
          <a:p>
            <a:pPr eaLnBrk="0" hangingPunct="0">
              <a:defRPr/>
            </a:pPr>
            <a:r>
              <a:rPr lang="zh-CN" altLang="en-US" b="1" dirty="0">
                <a:solidFill>
                  <a:srgbClr val="FF0000"/>
                </a:solidFill>
                <a:latin typeface="+mn-ea"/>
                <a:cs typeface="宋体" pitchFamily="2" charset="-122"/>
              </a:rPr>
              <a:t>    （一）在试用期间被证明不符合录用条件的； </a:t>
            </a:r>
            <a:endParaRPr lang="zh-CN" altLang="en-US" sz="1600" b="1" dirty="0">
              <a:solidFill>
                <a:srgbClr val="FF0000"/>
              </a:solidFill>
              <a:latin typeface="+mn-ea"/>
              <a:cs typeface="+mn-cs"/>
            </a:endParaRPr>
          </a:p>
          <a:p>
            <a:pPr eaLnBrk="0" hangingPunct="0">
              <a:defRPr/>
            </a:pPr>
            <a:r>
              <a:rPr lang="zh-CN" altLang="en-US" b="1" dirty="0">
                <a:latin typeface="+mn-ea"/>
                <a:cs typeface="宋体" pitchFamily="2" charset="-122"/>
              </a:rPr>
              <a:t>    （二）严重违反用人单位的规章制度的； </a:t>
            </a:r>
            <a:endParaRPr lang="zh-CN" altLang="en-US" sz="1600" b="1" dirty="0">
              <a:latin typeface="+mn-ea"/>
              <a:cs typeface="+mn-cs"/>
            </a:endParaRPr>
          </a:p>
          <a:p>
            <a:pPr eaLnBrk="0" hangingPunct="0">
              <a:defRPr/>
            </a:pPr>
            <a:r>
              <a:rPr lang="zh-CN" altLang="en-US" b="1" dirty="0">
                <a:solidFill>
                  <a:srgbClr val="FF0000"/>
                </a:solidFill>
                <a:latin typeface="+mn-ea"/>
                <a:cs typeface="宋体" pitchFamily="2" charset="-122"/>
              </a:rPr>
              <a:t>    （三）严重失职，营私舞弊，给用人单位造成重大损害的； </a:t>
            </a:r>
            <a:endParaRPr lang="zh-CN" altLang="en-US" sz="1600" b="1" dirty="0">
              <a:solidFill>
                <a:srgbClr val="FF0000"/>
              </a:solidFill>
              <a:latin typeface="+mn-ea"/>
              <a:cs typeface="+mn-cs"/>
            </a:endParaRPr>
          </a:p>
          <a:p>
            <a:pPr eaLnBrk="0" hangingPunct="0">
              <a:defRPr/>
            </a:pPr>
            <a:r>
              <a:rPr lang="zh-CN" altLang="en-US" b="1" dirty="0">
                <a:latin typeface="+mn-ea"/>
                <a:cs typeface="宋体" pitchFamily="2" charset="-122"/>
              </a:rPr>
              <a:t>    （四）劳动者同时与其他用人单位建立劳动关系，对完成本单位的工作任务</a:t>
            </a:r>
            <a:r>
              <a:rPr lang="en-US" altLang="zh-CN" b="1" dirty="0">
                <a:latin typeface="+mn-ea"/>
                <a:cs typeface="宋体" pitchFamily="2" charset="-122"/>
              </a:rPr>
              <a:t/>
            </a:r>
            <a:br>
              <a:rPr lang="en-US" altLang="zh-CN" b="1" dirty="0">
                <a:latin typeface="+mn-ea"/>
                <a:cs typeface="宋体" pitchFamily="2" charset="-122"/>
              </a:rPr>
            </a:br>
            <a:r>
              <a:rPr lang="en-US" altLang="zh-CN" b="1" dirty="0">
                <a:latin typeface="+mn-ea"/>
                <a:cs typeface="宋体" pitchFamily="2" charset="-122"/>
              </a:rPr>
              <a:t>          </a:t>
            </a:r>
            <a:r>
              <a:rPr lang="zh-CN" altLang="en-US" b="1" dirty="0">
                <a:latin typeface="+mn-ea"/>
                <a:cs typeface="宋体" pitchFamily="2" charset="-122"/>
              </a:rPr>
              <a:t>造成严重影响，或者经用人单位提出，拒不改正的； </a:t>
            </a:r>
            <a:endParaRPr lang="zh-CN" altLang="en-US" sz="1600" b="1" dirty="0">
              <a:latin typeface="+mn-ea"/>
              <a:cs typeface="+mn-cs"/>
            </a:endParaRPr>
          </a:p>
          <a:p>
            <a:pPr eaLnBrk="0" hangingPunct="0">
              <a:defRPr/>
            </a:pPr>
            <a:r>
              <a:rPr lang="zh-CN" altLang="en-US" b="1" dirty="0">
                <a:solidFill>
                  <a:srgbClr val="FF0000"/>
                </a:solidFill>
                <a:latin typeface="+mn-ea"/>
                <a:cs typeface="宋体" pitchFamily="2" charset="-122"/>
              </a:rPr>
              <a:t>    （五）因本法第二十六条第一款第一项规定的情形致使劳动合同无效的；</a:t>
            </a:r>
            <a:r>
              <a:rPr lang="en-US" altLang="zh-CN" b="1" dirty="0">
                <a:solidFill>
                  <a:srgbClr val="FF0000"/>
                </a:solidFill>
                <a:latin typeface="+mn-ea"/>
                <a:cs typeface="宋体" pitchFamily="2" charset="-122"/>
              </a:rPr>
              <a:t/>
            </a:r>
            <a:br>
              <a:rPr lang="en-US" altLang="zh-CN" b="1" dirty="0">
                <a:solidFill>
                  <a:srgbClr val="FF0000"/>
                </a:solidFill>
                <a:latin typeface="+mn-ea"/>
                <a:cs typeface="宋体" pitchFamily="2" charset="-122"/>
              </a:rPr>
            </a:br>
            <a:r>
              <a:rPr lang="en-US" altLang="zh-CN" sz="1600" b="1" dirty="0">
                <a:solidFill>
                  <a:srgbClr val="0070C0"/>
                </a:solidFill>
                <a:latin typeface="+mn-ea"/>
                <a:cs typeface="宋体" pitchFamily="2" charset="-122"/>
              </a:rPr>
              <a:t>           (</a:t>
            </a:r>
            <a:r>
              <a:rPr lang="zh-CN" altLang="en-US" sz="1600" dirty="0">
                <a:solidFill>
                  <a:srgbClr val="0070C0"/>
                </a:solidFill>
                <a:latin typeface="+mn-lt"/>
                <a:cs typeface="+mn-cs"/>
              </a:rPr>
              <a:t>以欺诈、胁迫的手段或者乘人之危，使对方在违背真实意思的情况下订立或</a:t>
            </a:r>
            <a:r>
              <a:rPr lang="en-US" altLang="zh-CN" sz="1600" dirty="0">
                <a:solidFill>
                  <a:srgbClr val="0070C0"/>
                </a:solidFill>
                <a:latin typeface="+mn-lt"/>
                <a:cs typeface="+mn-cs"/>
              </a:rPr>
              <a:t/>
            </a:r>
            <a:br>
              <a:rPr lang="en-US" altLang="zh-CN" sz="1600" dirty="0">
                <a:solidFill>
                  <a:srgbClr val="0070C0"/>
                </a:solidFill>
                <a:latin typeface="+mn-lt"/>
                <a:cs typeface="+mn-cs"/>
              </a:rPr>
            </a:br>
            <a:r>
              <a:rPr lang="en-US" altLang="zh-CN" sz="1600" dirty="0">
                <a:solidFill>
                  <a:srgbClr val="0070C0"/>
                </a:solidFill>
                <a:latin typeface="+mn-lt"/>
                <a:cs typeface="+mn-cs"/>
              </a:rPr>
              <a:t>                         </a:t>
            </a:r>
            <a:r>
              <a:rPr lang="zh-CN" altLang="en-US" sz="1600" dirty="0">
                <a:solidFill>
                  <a:srgbClr val="0070C0"/>
                </a:solidFill>
                <a:latin typeface="+mn-lt"/>
                <a:cs typeface="+mn-cs"/>
              </a:rPr>
              <a:t>者变更劳动合同的</a:t>
            </a:r>
            <a:r>
              <a:rPr lang="en-US" sz="1600" dirty="0">
                <a:solidFill>
                  <a:srgbClr val="0070C0"/>
                </a:solidFill>
                <a:latin typeface="+mn-lt"/>
                <a:cs typeface="+mn-cs"/>
              </a:rPr>
              <a:t>)</a:t>
            </a:r>
            <a:r>
              <a:rPr lang="zh-CN" altLang="en-US" b="1" dirty="0">
                <a:solidFill>
                  <a:srgbClr val="0070C0"/>
                </a:solidFill>
                <a:latin typeface="+mn-ea"/>
                <a:cs typeface="宋体" pitchFamily="2" charset="-122"/>
              </a:rPr>
              <a:t> </a:t>
            </a:r>
            <a:endParaRPr lang="zh-CN" altLang="en-US" sz="1600" b="1" dirty="0">
              <a:solidFill>
                <a:srgbClr val="0070C0"/>
              </a:solidFill>
              <a:latin typeface="+mn-ea"/>
              <a:cs typeface="+mn-cs"/>
            </a:endParaRPr>
          </a:p>
          <a:p>
            <a:pPr eaLnBrk="0" hangingPunct="0">
              <a:defRPr/>
            </a:pPr>
            <a:r>
              <a:rPr lang="zh-CN" altLang="en-US" b="1" dirty="0">
                <a:latin typeface="+mn-ea"/>
                <a:cs typeface="宋体" pitchFamily="2" charset="-122"/>
              </a:rPr>
              <a:t>    （六）被依法追究刑事责任的。 </a:t>
            </a:r>
            <a:endParaRPr lang="zh-CN" altLang="en-US" sz="4000" b="1" dirty="0">
              <a:latin typeface="+mn-ea"/>
              <a:cs typeface="+mn-cs"/>
            </a:endParaRPr>
          </a:p>
        </p:txBody>
      </p:sp>
      <p:sp>
        <p:nvSpPr>
          <p:cNvPr id="29699" name="TextBox 2"/>
          <p:cNvSpPr txBox="1">
            <a:spLocks noChangeArrowheads="1"/>
          </p:cNvSpPr>
          <p:nvPr/>
        </p:nvSpPr>
        <p:spPr bwMode="auto">
          <a:xfrm>
            <a:off x="658813" y="533400"/>
            <a:ext cx="7570787" cy="461963"/>
          </a:xfrm>
          <a:prstGeom prst="rect">
            <a:avLst/>
          </a:prstGeom>
          <a:noFill/>
          <a:ln w="9525">
            <a:noFill/>
            <a:miter lim="800000"/>
            <a:headEnd/>
            <a:tailEnd/>
          </a:ln>
        </p:spPr>
        <p:txBody>
          <a:bodyPr wrap="none">
            <a:spAutoFit/>
          </a:bodyPr>
          <a:lstStyle/>
          <a:p>
            <a:r>
              <a:rPr lang="zh-CN" altLang="en-US" sz="2400" b="1">
                <a:latin typeface="Lucida Sans Unicode" pitchFamily="34" charset="0"/>
              </a:rPr>
              <a:t>讨论：</a:t>
            </a:r>
            <a:r>
              <a:rPr lang="en-US" altLang="zh-CN" sz="2400" b="1">
                <a:latin typeface="Lucida Sans Unicode" pitchFamily="34" charset="0"/>
              </a:rPr>
              <a:t>《</a:t>
            </a:r>
            <a:r>
              <a:rPr lang="zh-CN" altLang="en-US" sz="2400" b="1">
                <a:latin typeface="Lucida Sans Unicode" pitchFamily="34" charset="0"/>
              </a:rPr>
              <a:t>劳动合同法</a:t>
            </a:r>
            <a:r>
              <a:rPr lang="en-US" altLang="zh-CN" sz="2400" b="1">
                <a:latin typeface="Lucida Sans Unicode" pitchFamily="34" charset="0"/>
              </a:rPr>
              <a:t>》</a:t>
            </a:r>
            <a:r>
              <a:rPr lang="zh-CN" altLang="en-US" sz="2400" b="1">
                <a:latin typeface="Lucida Sans Unicode" pitchFamily="34" charset="0"/>
              </a:rPr>
              <a:t>中规定符合解除劳动合同的要义</a:t>
            </a:r>
            <a:endParaRPr lang="zh-CN" altLang="en-US" sz="2400" b="1">
              <a:latin typeface="Lucida Sans Unicode" pitchFamily="34" charset="0"/>
              <a:ea typeface="宋体" pitchFamily="2" charset="-122"/>
            </a:endParaRPr>
          </a:p>
        </p:txBody>
      </p:sp>
      <p:sp>
        <p:nvSpPr>
          <p:cNvPr id="29700" name="TextBox 3"/>
          <p:cNvSpPr txBox="1">
            <a:spLocks noChangeArrowheads="1"/>
          </p:cNvSpPr>
          <p:nvPr/>
        </p:nvSpPr>
        <p:spPr bwMode="auto">
          <a:xfrm>
            <a:off x="609600" y="1443038"/>
            <a:ext cx="2659063" cy="461962"/>
          </a:xfrm>
          <a:prstGeom prst="rect">
            <a:avLst/>
          </a:prstGeom>
          <a:noFill/>
          <a:ln w="9525">
            <a:noFill/>
            <a:miter lim="800000"/>
            <a:headEnd/>
            <a:tailEnd/>
          </a:ln>
        </p:spPr>
        <p:txBody>
          <a:bodyPr wrap="none">
            <a:spAutoFit/>
          </a:bodyPr>
          <a:lstStyle/>
          <a:p>
            <a:r>
              <a:rPr lang="zh-CN" altLang="en-US" sz="2400" b="1">
                <a:latin typeface="Lucida Sans Unicode" pitchFamily="34" charset="0"/>
              </a:rPr>
              <a:t>如何理解和操作？</a:t>
            </a:r>
            <a:endParaRPr lang="zh-CN" altLang="en-US" sz="2400" b="1">
              <a:latin typeface="Lucida Sans Unicode" pitchFamily="34" charset="0"/>
              <a:ea typeface="宋体" pitchFamily="2" charset="-122"/>
            </a:endParaRPr>
          </a:p>
        </p:txBody>
      </p:sp>
      <p:sp>
        <p:nvSpPr>
          <p:cNvPr id="29701" name="TextBox 4"/>
          <p:cNvSpPr txBox="1">
            <a:spLocks noChangeArrowheads="1"/>
          </p:cNvSpPr>
          <p:nvPr/>
        </p:nvSpPr>
        <p:spPr bwMode="auto">
          <a:xfrm>
            <a:off x="762000" y="5791200"/>
            <a:ext cx="7623175" cy="369888"/>
          </a:xfrm>
          <a:prstGeom prst="rect">
            <a:avLst/>
          </a:prstGeom>
          <a:noFill/>
          <a:ln w="9525">
            <a:noFill/>
            <a:miter lim="800000"/>
            <a:headEnd/>
            <a:tailEnd/>
          </a:ln>
        </p:spPr>
        <p:txBody>
          <a:bodyPr wrap="none">
            <a:spAutoFit/>
          </a:bodyPr>
          <a:lstStyle/>
          <a:p>
            <a:r>
              <a:rPr lang="zh-CN" altLang="en-US" b="1">
                <a:solidFill>
                  <a:srgbClr val="0070C0"/>
                </a:solidFill>
                <a:latin typeface="Lucida Sans Unicode" pitchFamily="34" charset="0"/>
              </a:rPr>
              <a:t>是否我们按照以上国家法律法规处理一个违规员工，就没有了任何风险？</a:t>
            </a:r>
            <a:endParaRPr lang="zh-CN" altLang="en-US" b="1">
              <a:solidFill>
                <a:srgbClr val="0070C0"/>
              </a:solidFill>
              <a:latin typeface="Lucida Sans Unicode" pitchFamily="34" charset="0"/>
              <a:ea typeface="宋体" pitchFamily="2" charset="-122"/>
            </a:endParaRPr>
          </a:p>
        </p:txBody>
      </p:sp>
      <p:sp>
        <p:nvSpPr>
          <p:cNvPr id="29702" name="Slide Number Placeholder 5"/>
          <p:cNvSpPr>
            <a:spLocks noGrp="1"/>
          </p:cNvSpPr>
          <p:nvPr>
            <p:ph type="sldNum" sz="quarter" idx="12"/>
          </p:nvPr>
        </p:nvSpPr>
        <p:spPr bwMode="auto">
          <a:noFill/>
          <a:ln>
            <a:miter lim="800000"/>
            <a:headEnd/>
            <a:tailEnd/>
          </a:ln>
        </p:spPr>
        <p:txBody>
          <a:bodyPr/>
          <a:lstStyle/>
          <a:p>
            <a:fld id="{20B09991-7BA8-426D-A7B4-71E746D0A770}" type="slidenum">
              <a:rPr lang="en-US" altLang="zh-CN"/>
              <a:pPr/>
              <a:t>21</a:t>
            </a:fld>
            <a:endParaRPr lang="en-US" altLang="zh-CN"/>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7"/>
          <p:cNvSpPr txBox="1">
            <a:spLocks noChangeArrowheads="1"/>
          </p:cNvSpPr>
          <p:nvPr/>
        </p:nvSpPr>
        <p:spPr bwMode="auto">
          <a:xfrm>
            <a:off x="1905000" y="2286000"/>
            <a:ext cx="5562600" cy="1108075"/>
          </a:xfrm>
          <a:prstGeom prst="rect">
            <a:avLst/>
          </a:prstGeom>
          <a:noFill/>
          <a:ln w="9525">
            <a:noFill/>
            <a:miter lim="800000"/>
            <a:headEnd/>
            <a:tailEnd/>
          </a:ln>
        </p:spPr>
        <p:txBody>
          <a:bodyPr>
            <a:spAutoFit/>
          </a:bodyPr>
          <a:lstStyle/>
          <a:p>
            <a:pPr algn="ctr"/>
            <a:r>
              <a:rPr lang="zh-CN" altLang="en-US" sz="6600" b="1">
                <a:latin typeface="Lucida Sans Unicode" pitchFamily="34" charset="0"/>
              </a:rPr>
              <a:t>现实案例分析</a:t>
            </a:r>
          </a:p>
        </p:txBody>
      </p:sp>
      <p:sp>
        <p:nvSpPr>
          <p:cNvPr id="30723" name="Slide Number Placeholder 2"/>
          <p:cNvSpPr>
            <a:spLocks noGrp="1"/>
          </p:cNvSpPr>
          <p:nvPr>
            <p:ph type="sldNum" sz="quarter" idx="12"/>
          </p:nvPr>
        </p:nvSpPr>
        <p:spPr bwMode="auto">
          <a:noFill/>
          <a:ln>
            <a:miter lim="800000"/>
            <a:headEnd/>
            <a:tailEnd/>
          </a:ln>
        </p:spPr>
        <p:txBody>
          <a:bodyPr/>
          <a:lstStyle/>
          <a:p>
            <a:fld id="{062C3751-48A0-47BE-8AB7-F824A88B47A4}" type="slidenum">
              <a:rPr lang="en-US" altLang="zh-CN"/>
              <a:pPr/>
              <a:t>22</a:t>
            </a:fld>
            <a:endParaRPr lang="en-US" altLang="zh-CN"/>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1"/>
          <p:cNvSpPr txBox="1">
            <a:spLocks noChangeArrowheads="1"/>
          </p:cNvSpPr>
          <p:nvPr/>
        </p:nvSpPr>
        <p:spPr bwMode="auto">
          <a:xfrm>
            <a:off x="381000" y="1122363"/>
            <a:ext cx="8458200" cy="5078412"/>
          </a:xfrm>
          <a:prstGeom prst="rect">
            <a:avLst/>
          </a:prstGeom>
          <a:noFill/>
          <a:ln w="9525">
            <a:noFill/>
            <a:miter lim="800000"/>
            <a:headEnd/>
            <a:tailEnd/>
          </a:ln>
        </p:spPr>
        <p:txBody>
          <a:bodyPr>
            <a:spAutoFit/>
          </a:bodyPr>
          <a:lstStyle/>
          <a:p>
            <a:r>
              <a:rPr lang="en-US" altLang="zh-CN">
                <a:latin typeface="Lucida Sans Unicode" pitchFamily="34" charset="0"/>
              </a:rPr>
              <a:t>         </a:t>
            </a:r>
            <a:r>
              <a:rPr lang="zh-CN" altLang="en-US">
                <a:latin typeface="Lucida Sans Unicode" pitchFamily="34" charset="0"/>
              </a:rPr>
              <a:t>北京肯德基有限公司与前员工师某因劳动合同纠纷对簿公堂，师某指责肯德基将其违法解雇，并称肯德基所依据的有其签字的</a:t>
            </a:r>
            <a:r>
              <a:rPr lang="en-US" altLang="zh-CN">
                <a:latin typeface="Lucida Sans Unicode" pitchFamily="34" charset="0"/>
              </a:rPr>
              <a:t>《</a:t>
            </a:r>
            <a:r>
              <a:rPr lang="zh-CN" altLang="en-US">
                <a:latin typeface="Lucida Sans Unicode" pitchFamily="34" charset="0"/>
              </a:rPr>
              <a:t>员工手册</a:t>
            </a:r>
            <a:r>
              <a:rPr lang="en-US" altLang="zh-CN">
                <a:latin typeface="Lucida Sans Unicode" pitchFamily="34" charset="0"/>
              </a:rPr>
              <a:t>》</a:t>
            </a:r>
            <a:r>
              <a:rPr lang="zh-CN" altLang="en-US">
                <a:latin typeface="Lucida Sans Unicode" pitchFamily="34" charset="0"/>
              </a:rPr>
              <a:t>并非他本人的签名。近日，北京东城法院开审此案。</a:t>
            </a:r>
            <a:endParaRPr lang="en-US" altLang="zh-CN">
              <a:latin typeface="Lucida Sans Unicode" pitchFamily="34" charset="0"/>
            </a:endParaRPr>
          </a:p>
          <a:p>
            <a:endParaRPr lang="zh-CN" altLang="en-US">
              <a:latin typeface="Lucida Sans Unicode" pitchFamily="34" charset="0"/>
            </a:endParaRPr>
          </a:p>
          <a:p>
            <a:r>
              <a:rPr lang="zh-CN" altLang="en-US">
                <a:latin typeface="Lucida Sans Unicode" pitchFamily="34" charset="0"/>
              </a:rPr>
              <a:t>         肯德基方面诉称，师某曾是肯德基的员工，担任管理岗位的工作，双方签订有劳动合同。在肯德基工作期间，师某曾因疏于餐厅管理，几次被公司给予书面警告，并根据</a:t>
            </a:r>
            <a:r>
              <a:rPr lang="en-US" altLang="zh-CN">
                <a:latin typeface="Lucida Sans Unicode" pitchFamily="34" charset="0"/>
              </a:rPr>
              <a:t>《</a:t>
            </a:r>
            <a:r>
              <a:rPr lang="zh-CN" altLang="en-US">
                <a:latin typeface="Lucida Sans Unicode" pitchFamily="34" charset="0"/>
              </a:rPr>
              <a:t>员工手册</a:t>
            </a:r>
            <a:r>
              <a:rPr lang="en-US" altLang="zh-CN">
                <a:latin typeface="Lucida Sans Unicode" pitchFamily="34" charset="0"/>
              </a:rPr>
              <a:t>》</a:t>
            </a:r>
            <a:r>
              <a:rPr lang="zh-CN" altLang="en-US">
                <a:latin typeface="Lucida Sans Unicode" pitchFamily="34" charset="0"/>
              </a:rPr>
              <a:t>条款，在</a:t>
            </a:r>
            <a:r>
              <a:rPr lang="en-US" altLang="zh-CN">
                <a:latin typeface="Lucida Sans Unicode" pitchFamily="34" charset="0"/>
              </a:rPr>
              <a:t>2010</a:t>
            </a:r>
            <a:r>
              <a:rPr lang="zh-CN" altLang="en-US">
                <a:latin typeface="Lucida Sans Unicode" pitchFamily="34" charset="0"/>
              </a:rPr>
              <a:t>年</a:t>
            </a:r>
            <a:r>
              <a:rPr lang="en-US" altLang="zh-CN">
                <a:latin typeface="Lucida Sans Unicode" pitchFamily="34" charset="0"/>
              </a:rPr>
              <a:t>5</a:t>
            </a:r>
            <a:r>
              <a:rPr lang="zh-CN" altLang="en-US">
                <a:latin typeface="Lucida Sans Unicode" pitchFamily="34" charset="0"/>
              </a:rPr>
              <a:t>月解除了劳动合同。此后，师某申请劳动仲裁，要求肯德基支付违法解除劳动合同双倍赔偿金及加班费等。</a:t>
            </a:r>
            <a:r>
              <a:rPr lang="zh-CN" altLang="en-US" b="1">
                <a:solidFill>
                  <a:srgbClr val="FF0000"/>
                </a:solidFill>
                <a:latin typeface="Lucida Sans Unicode" pitchFamily="34" charset="0"/>
              </a:rPr>
              <a:t>仲裁委认为，肯德基未能证明公司已履行了公司制度中向员工告知的法定程序，裁决肯德基支付师某解除劳动合同经济补偿金</a:t>
            </a:r>
            <a:r>
              <a:rPr lang="en-US" altLang="zh-CN" b="1">
                <a:solidFill>
                  <a:srgbClr val="FF0000"/>
                </a:solidFill>
                <a:latin typeface="Lucida Sans Unicode" pitchFamily="34" charset="0"/>
              </a:rPr>
              <a:t>8</a:t>
            </a:r>
            <a:r>
              <a:rPr lang="zh-CN" altLang="en-US" b="1">
                <a:solidFill>
                  <a:srgbClr val="FF0000"/>
                </a:solidFill>
                <a:latin typeface="Lucida Sans Unicode" pitchFamily="34" charset="0"/>
              </a:rPr>
              <a:t>万余元</a:t>
            </a:r>
            <a:r>
              <a:rPr lang="zh-CN" altLang="en-US">
                <a:latin typeface="Lucida Sans Unicode" pitchFamily="34" charset="0"/>
              </a:rPr>
              <a:t>。肯德基对仲裁结果不服，将师某起诉到法院，要求解除与他的劳动合同，并不用支付经济补偿金。</a:t>
            </a:r>
            <a:endParaRPr lang="en-US" altLang="zh-CN">
              <a:latin typeface="Lucida Sans Unicode" pitchFamily="34" charset="0"/>
            </a:endParaRPr>
          </a:p>
          <a:p>
            <a:endParaRPr lang="en-US" altLang="zh-CN">
              <a:latin typeface="Lucida Sans Unicode" pitchFamily="34" charset="0"/>
            </a:endParaRPr>
          </a:p>
          <a:p>
            <a:r>
              <a:rPr lang="zh-CN" altLang="en-US">
                <a:latin typeface="Lucida Sans Unicode" pitchFamily="34" charset="0"/>
              </a:rPr>
              <a:t>         肯德基输掉了与师某的仲裁官司，从报导来看原因在于“肯德基未能证明公司已履行了公司制度中向员工告知的法定程序”，也就是说肯德基是有规章制度的，但由于不能证明该制度员工知情，所以败诉。真是要命，所以用人单位一定要注意这类签收和培训证据的收集，否则制度再好，也不管用。更有意思的是，师某不是没签名，而是主张</a:t>
            </a:r>
            <a:r>
              <a:rPr lang="en-US" altLang="zh-CN">
                <a:latin typeface="Lucida Sans Unicode" pitchFamily="34" charset="0"/>
              </a:rPr>
              <a:t>《</a:t>
            </a:r>
            <a:r>
              <a:rPr lang="zh-CN" altLang="en-US">
                <a:latin typeface="Lucida Sans Unicode" pitchFamily="34" charset="0"/>
              </a:rPr>
              <a:t>员工手册</a:t>
            </a:r>
            <a:r>
              <a:rPr lang="en-US" altLang="zh-CN">
                <a:latin typeface="Lucida Sans Unicode" pitchFamily="34" charset="0"/>
              </a:rPr>
              <a:t>》</a:t>
            </a:r>
            <a:r>
              <a:rPr lang="zh-CN" altLang="en-US">
                <a:latin typeface="Lucida Sans Unicode" pitchFamily="34" charset="0"/>
              </a:rPr>
              <a:t>中的签名并非本人所签，经过申请，鉴定机构认定签名不是师某本人所写，公司败诉就难以避免了。</a:t>
            </a:r>
            <a:endParaRPr lang="zh-CN" altLang="en-US">
              <a:latin typeface="Lucida Sans Unicode" pitchFamily="34" charset="0"/>
              <a:ea typeface="宋体" pitchFamily="2" charset="-122"/>
            </a:endParaRPr>
          </a:p>
        </p:txBody>
      </p:sp>
      <p:sp>
        <p:nvSpPr>
          <p:cNvPr id="31747" name="Rectangle 2"/>
          <p:cNvSpPr>
            <a:spLocks noChangeArrowheads="1"/>
          </p:cNvSpPr>
          <p:nvPr/>
        </p:nvSpPr>
        <p:spPr bwMode="auto">
          <a:xfrm>
            <a:off x="685800" y="544513"/>
            <a:ext cx="3556000" cy="369887"/>
          </a:xfrm>
          <a:prstGeom prst="rect">
            <a:avLst/>
          </a:prstGeom>
          <a:noFill/>
          <a:ln w="9525">
            <a:noFill/>
            <a:miter lim="800000"/>
            <a:headEnd/>
            <a:tailEnd/>
          </a:ln>
        </p:spPr>
        <p:txBody>
          <a:bodyPr wrap="none">
            <a:spAutoFit/>
          </a:bodyPr>
          <a:lstStyle/>
          <a:p>
            <a:r>
              <a:rPr lang="zh-CN" altLang="en-US" b="1">
                <a:solidFill>
                  <a:srgbClr val="FF0000"/>
                </a:solidFill>
                <a:latin typeface="黑体" pitchFamily="49" charset="-122"/>
              </a:rPr>
              <a:t>违纪解除不是说“开”就“开”</a:t>
            </a:r>
            <a:r>
              <a:rPr lang="en-US" altLang="zh-CN" b="1">
                <a:solidFill>
                  <a:srgbClr val="FF0000"/>
                </a:solidFill>
                <a:latin typeface="黑体" pitchFamily="49" charset="-122"/>
              </a:rPr>
              <a:t>!</a:t>
            </a:r>
          </a:p>
        </p:txBody>
      </p:sp>
      <p:sp>
        <p:nvSpPr>
          <p:cNvPr id="31748" name="TextBox 3"/>
          <p:cNvSpPr txBox="1">
            <a:spLocks noChangeArrowheads="1"/>
          </p:cNvSpPr>
          <p:nvPr/>
        </p:nvSpPr>
        <p:spPr bwMode="auto">
          <a:xfrm>
            <a:off x="228600" y="228600"/>
            <a:ext cx="1155700" cy="338138"/>
          </a:xfrm>
          <a:prstGeom prst="rect">
            <a:avLst/>
          </a:prstGeom>
          <a:noFill/>
          <a:ln w="9525">
            <a:noFill/>
            <a:miter lim="800000"/>
            <a:headEnd/>
            <a:tailEnd/>
          </a:ln>
        </p:spPr>
        <p:txBody>
          <a:bodyPr wrap="none">
            <a:spAutoFit/>
          </a:bodyPr>
          <a:lstStyle/>
          <a:p>
            <a:r>
              <a:rPr lang="zh-CN" altLang="en-US" sz="1600" u="sng">
                <a:latin typeface="Lucida Sans Unicode" pitchFamily="34" charset="0"/>
              </a:rPr>
              <a:t>个案讨论 </a:t>
            </a:r>
            <a:r>
              <a:rPr lang="en-US" altLang="zh-CN" sz="1600" u="sng">
                <a:latin typeface="Lucida Sans Unicode" pitchFamily="34" charset="0"/>
              </a:rPr>
              <a:t>1</a:t>
            </a:r>
            <a:endParaRPr lang="en-US" altLang="zh-CN" sz="1600" u="sng">
              <a:latin typeface="Lucida Sans Unicode" pitchFamily="34" charset="0"/>
              <a:ea typeface="宋体" pitchFamily="2" charset="-122"/>
            </a:endParaRPr>
          </a:p>
        </p:txBody>
      </p:sp>
      <p:sp>
        <p:nvSpPr>
          <p:cNvPr id="31749" name="Slide Number Placeholder 4"/>
          <p:cNvSpPr>
            <a:spLocks noGrp="1"/>
          </p:cNvSpPr>
          <p:nvPr>
            <p:ph type="sldNum" sz="quarter" idx="12"/>
          </p:nvPr>
        </p:nvSpPr>
        <p:spPr bwMode="auto">
          <a:noFill/>
          <a:ln>
            <a:miter lim="800000"/>
            <a:headEnd/>
            <a:tailEnd/>
          </a:ln>
        </p:spPr>
        <p:txBody>
          <a:bodyPr/>
          <a:lstStyle/>
          <a:p>
            <a:fld id="{F9DD3C30-E053-4A09-8545-20E72AE80EF7}" type="slidenum">
              <a:rPr lang="en-US" altLang="zh-CN"/>
              <a:pPr/>
              <a:t>23</a:t>
            </a:fld>
            <a:endParaRPr lang="en-US" altLang="zh-CN"/>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457200" y="614363"/>
            <a:ext cx="8229600" cy="5786437"/>
          </a:xfrm>
          <a:prstGeom prst="rect">
            <a:avLst/>
          </a:prstGeom>
          <a:noFill/>
          <a:ln w="9525">
            <a:noFill/>
            <a:miter lim="800000"/>
            <a:headEnd/>
            <a:tailEnd/>
          </a:ln>
        </p:spPr>
        <p:txBody>
          <a:bodyPr>
            <a:spAutoFit/>
          </a:bodyPr>
          <a:lstStyle/>
          <a:p>
            <a:r>
              <a:rPr lang="zh-CN" altLang="en-US" b="1">
                <a:solidFill>
                  <a:srgbClr val="FF0000"/>
                </a:solidFill>
                <a:latin typeface="黑体" pitchFamily="49" charset="-122"/>
              </a:rPr>
              <a:t>违纪解除不是说“开”就“开”</a:t>
            </a:r>
            <a:r>
              <a:rPr lang="en-US" altLang="zh-CN" b="1">
                <a:solidFill>
                  <a:srgbClr val="FF0000"/>
                </a:solidFill>
                <a:latin typeface="黑体" pitchFamily="49" charset="-122"/>
              </a:rPr>
              <a:t>!</a:t>
            </a:r>
          </a:p>
          <a:p>
            <a:endParaRPr lang="zh-CN" altLang="en-US" sz="1600" b="1">
              <a:latin typeface="Lucida Sans Unicode" pitchFamily="34" charset="0"/>
            </a:endParaRPr>
          </a:p>
          <a:p>
            <a:r>
              <a:rPr lang="zh-CN" altLang="en-US" sz="1600" b="1">
                <a:latin typeface="Lucida Sans Unicode" pitchFamily="34" charset="0"/>
              </a:rPr>
              <a:t>典型案例</a:t>
            </a:r>
            <a:endParaRPr lang="zh-CN" altLang="en-US" sz="1600">
              <a:latin typeface="Lucida Sans Unicode" pitchFamily="34" charset="0"/>
            </a:endParaRPr>
          </a:p>
          <a:p>
            <a:r>
              <a:rPr lang="zh-CN" altLang="en-US" sz="1600">
                <a:latin typeface="Lucida Sans Unicode" pitchFamily="34" charset="0"/>
              </a:rPr>
              <a:t>        夏某系某食品公司员工，</a:t>
            </a:r>
            <a:r>
              <a:rPr lang="en-US" altLang="zh-CN" sz="1600">
                <a:latin typeface="Lucida Sans Unicode" pitchFamily="34" charset="0"/>
              </a:rPr>
              <a:t>2009</a:t>
            </a:r>
            <a:r>
              <a:rPr lang="zh-CN" altLang="en-US" sz="1600">
                <a:latin typeface="Lucida Sans Unicode" pitchFamily="34" charset="0"/>
              </a:rPr>
              <a:t>年</a:t>
            </a:r>
            <a:r>
              <a:rPr lang="en-US" altLang="zh-CN" sz="1600">
                <a:latin typeface="Lucida Sans Unicode" pitchFamily="34" charset="0"/>
              </a:rPr>
              <a:t>9</a:t>
            </a:r>
            <a:r>
              <a:rPr lang="zh-CN" altLang="en-US" sz="1600">
                <a:latin typeface="Lucida Sans Unicode" pitchFamily="34" charset="0"/>
              </a:rPr>
              <a:t>月</a:t>
            </a:r>
            <a:r>
              <a:rPr lang="en-US" altLang="zh-CN" sz="1600">
                <a:latin typeface="Lucida Sans Unicode" pitchFamily="34" charset="0"/>
              </a:rPr>
              <a:t>16</a:t>
            </a:r>
            <a:r>
              <a:rPr lang="zh-CN" altLang="en-US" sz="1600">
                <a:latin typeface="Lucida Sans Unicode" pitchFamily="34" charset="0"/>
              </a:rPr>
              <a:t>日</a:t>
            </a:r>
            <a:r>
              <a:rPr lang="en-US" altLang="zh-CN" sz="1600">
                <a:latin typeface="Lucida Sans Unicode" pitchFamily="34" charset="0"/>
              </a:rPr>
              <a:t>17:30</a:t>
            </a:r>
            <a:r>
              <a:rPr lang="zh-CN" altLang="en-US" sz="1600">
                <a:latin typeface="Lucida Sans Unicode" pitchFamily="34" charset="0"/>
              </a:rPr>
              <a:t>分左右，已经是下班时间，全体员工在公司大厅聚餐</a:t>
            </a:r>
            <a:r>
              <a:rPr lang="en-US" altLang="zh-CN" sz="1600">
                <a:latin typeface="Lucida Sans Unicode" pitchFamily="34" charset="0"/>
              </a:rPr>
              <a:t>(</a:t>
            </a:r>
            <a:r>
              <a:rPr lang="zh-CN" altLang="en-US" sz="1600">
                <a:latin typeface="Lucida Sans Unicode" pitchFamily="34" charset="0"/>
              </a:rPr>
              <a:t>该大厅与生产车间有明显距离</a:t>
            </a:r>
            <a:r>
              <a:rPr lang="en-US" altLang="zh-CN" sz="1600">
                <a:latin typeface="Lucida Sans Unicode" pitchFamily="34" charset="0"/>
              </a:rPr>
              <a:t>)</a:t>
            </a:r>
            <a:r>
              <a:rPr lang="zh-CN" altLang="en-US" sz="1600">
                <a:latin typeface="Lucida Sans Unicode" pitchFamily="34" charset="0"/>
              </a:rPr>
              <a:t>，为部分员工庆祝生日。在聚餐期间，夏某与几位同事一起吸烟，被总经理林某看到，林某指示公司人事经理去制止吸烟，夏某遂把烟灭了。后聚餐间隙，林某与夏某为聚餐时能不能吸烟发生争论，林某认为夏某的争辩是顶撞领导，遂当众辱骂夏某，还试图殴打夏某，同事及时拉开了他。第二天，公司人事部即以</a:t>
            </a:r>
            <a:r>
              <a:rPr lang="en-US" altLang="zh-CN" sz="1600">
                <a:latin typeface="Lucida Sans Unicode" pitchFamily="34" charset="0"/>
              </a:rPr>
              <a:t>“</a:t>
            </a:r>
            <a:r>
              <a:rPr lang="zh-CN" altLang="en-US" sz="1600">
                <a:latin typeface="Lucida Sans Unicode" pitchFamily="34" charset="0"/>
              </a:rPr>
              <a:t>在厂区内吸烟，经公司领导批评，不接受，在全体员工面前当众顶撞领导，造成极恶劣影响</a:t>
            </a:r>
            <a:r>
              <a:rPr lang="en-US" altLang="zh-CN" sz="1600">
                <a:latin typeface="Lucida Sans Unicode" pitchFamily="34" charset="0"/>
              </a:rPr>
              <a:t>”</a:t>
            </a:r>
            <a:r>
              <a:rPr lang="zh-CN" altLang="en-US" sz="1600">
                <a:latin typeface="Lucida Sans Unicode" pitchFamily="34" charset="0"/>
              </a:rPr>
              <a:t>为由，发出处罚单给予夏某除名处罚。夏某不服公司除名处罚，以公司违法解除劳动合同为由，将食品公司告上了仲裁庭，提出要求公司撤消除名处罚，承担违法解除劳动合同赔偿金</a:t>
            </a:r>
            <a:r>
              <a:rPr lang="en-US" altLang="zh-CN" sz="1600">
                <a:latin typeface="Lucida Sans Unicode" pitchFamily="34" charset="0"/>
              </a:rPr>
              <a:t>16800</a:t>
            </a:r>
            <a:r>
              <a:rPr lang="zh-CN" altLang="en-US" sz="1600">
                <a:latin typeface="Lucida Sans Unicode" pitchFamily="34" charset="0"/>
              </a:rPr>
              <a:t>元等诉讼请求。</a:t>
            </a:r>
            <a:endParaRPr lang="en-US" altLang="zh-CN" sz="1600">
              <a:latin typeface="Lucida Sans Unicode" pitchFamily="34" charset="0"/>
            </a:endParaRPr>
          </a:p>
          <a:p>
            <a:endParaRPr lang="en-US" altLang="zh-CN" sz="1600">
              <a:latin typeface="Lucida Sans Unicode" pitchFamily="34" charset="0"/>
            </a:endParaRPr>
          </a:p>
          <a:p>
            <a:r>
              <a:rPr lang="zh-CN" altLang="en-US" sz="1600" b="1">
                <a:latin typeface="Lucida Sans Unicode" pitchFamily="34" charset="0"/>
              </a:rPr>
              <a:t>分析：</a:t>
            </a:r>
            <a:endParaRPr lang="en-US" altLang="zh-CN" sz="1600" b="1">
              <a:latin typeface="Lucida Sans Unicode" pitchFamily="34" charset="0"/>
            </a:endParaRPr>
          </a:p>
          <a:p>
            <a:pPr>
              <a:buFont typeface="Arial" charset="0"/>
              <a:buChar char="•"/>
            </a:pPr>
            <a:r>
              <a:rPr lang="en-US" altLang="zh-CN" sz="1600">
                <a:latin typeface="Lucida Sans Unicode" pitchFamily="34" charset="0"/>
              </a:rPr>
              <a:t>  </a:t>
            </a:r>
            <a:r>
              <a:rPr lang="zh-CN" altLang="en-US" sz="1600">
                <a:latin typeface="Lucida Sans Unicode" pitchFamily="34" charset="0"/>
              </a:rPr>
              <a:t>员工直接承认违纪事实的证据一般较难以取得，单位应侧重收集客观旁证，注重证据的书面性，收集的及时性。</a:t>
            </a:r>
          </a:p>
          <a:p>
            <a:pPr>
              <a:buFont typeface="Arial" charset="0"/>
              <a:buChar char="•"/>
            </a:pPr>
            <a:r>
              <a:rPr lang="zh-CN" altLang="en-US" sz="1600">
                <a:latin typeface="Lucida Sans Unicode" pitchFamily="34" charset="0"/>
              </a:rPr>
              <a:t>   单位在职员工由于属于利害关系人，他们的证言在目前司法实践中，证据效力较低，人事部门仅凭证言作出违纪处罚需要承担一定的法律风险。</a:t>
            </a:r>
          </a:p>
          <a:p>
            <a:pPr>
              <a:buFont typeface="Arial" charset="0"/>
              <a:buChar char="•"/>
            </a:pPr>
            <a:r>
              <a:rPr lang="zh-CN" altLang="en-US" sz="1600">
                <a:latin typeface="Lucida Sans Unicode" pitchFamily="34" charset="0"/>
              </a:rPr>
              <a:t>    用人单位规章制度是企业的内部法律，也是对员工奖惩的依据。以往，因为员工严重违反规章制度而解除劳动合同的占解雇方式的很大比例，即使不少企业的规章制度往往流于形式，缺漏、模糊、可操作性差。但是，</a:t>
            </a:r>
            <a:r>
              <a:rPr lang="en-US" altLang="zh-CN" sz="1600">
                <a:latin typeface="Lucida Sans Unicode" pitchFamily="34" charset="0"/>
              </a:rPr>
              <a:t>《</a:t>
            </a:r>
            <a:r>
              <a:rPr lang="zh-CN" altLang="en-US" sz="1600">
                <a:latin typeface="Lucida Sans Unicode" pitchFamily="34" charset="0"/>
              </a:rPr>
              <a:t>劳动合同法</a:t>
            </a:r>
            <a:r>
              <a:rPr lang="en-US" altLang="zh-CN" sz="1600">
                <a:latin typeface="Lucida Sans Unicode" pitchFamily="34" charset="0"/>
              </a:rPr>
              <a:t>》</a:t>
            </a:r>
            <a:r>
              <a:rPr lang="zh-CN" altLang="en-US" sz="1600">
                <a:latin typeface="Lucida Sans Unicode" pitchFamily="34" charset="0"/>
              </a:rPr>
              <a:t>及其配套法规的出台，让违纪解除这把利剑成为了一把需要高超武艺才能运用自如的双刃剑，企业一旦运用不当，即会造成违法自伤的恶果。从以下案例中可以看出，违纪解除绝对不是单位说开除就能开除的。</a:t>
            </a:r>
            <a:endParaRPr lang="zh-CN" altLang="en-US" sz="1600">
              <a:latin typeface="Lucida Sans Unicode" pitchFamily="34" charset="0"/>
              <a:ea typeface="宋体" pitchFamily="2" charset="-122"/>
            </a:endParaRPr>
          </a:p>
        </p:txBody>
      </p:sp>
      <p:sp>
        <p:nvSpPr>
          <p:cNvPr id="32771" name="TextBox 2"/>
          <p:cNvSpPr txBox="1">
            <a:spLocks noChangeArrowheads="1"/>
          </p:cNvSpPr>
          <p:nvPr/>
        </p:nvSpPr>
        <p:spPr bwMode="auto">
          <a:xfrm>
            <a:off x="7010400" y="6324600"/>
            <a:ext cx="1900238" cy="276225"/>
          </a:xfrm>
          <a:prstGeom prst="rect">
            <a:avLst/>
          </a:prstGeom>
          <a:noFill/>
          <a:ln w="9525">
            <a:noFill/>
            <a:miter lim="800000"/>
            <a:headEnd/>
            <a:tailEnd/>
          </a:ln>
        </p:spPr>
        <p:txBody>
          <a:bodyPr wrap="none">
            <a:spAutoFit/>
          </a:bodyPr>
          <a:lstStyle/>
          <a:p>
            <a:r>
              <a:rPr lang="zh-CN" altLang="en-US" sz="1200">
                <a:latin typeface="Lucida Sans Unicode" pitchFamily="34" charset="0"/>
              </a:rPr>
              <a:t>（摘自   </a:t>
            </a:r>
            <a:r>
              <a:rPr lang="en-US" altLang="zh-CN" sz="1200">
                <a:latin typeface="Lucida Sans Unicode" pitchFamily="34" charset="0"/>
              </a:rPr>
              <a:t> </a:t>
            </a:r>
            <a:r>
              <a:rPr lang="zh-CN" altLang="en-US" sz="1200">
                <a:latin typeface="Lucida Sans Unicode" pitchFamily="34" charset="0"/>
              </a:rPr>
              <a:t>董保华工作室 ）</a:t>
            </a:r>
            <a:endParaRPr lang="zh-CN" altLang="en-US" sz="1200">
              <a:latin typeface="Lucida Sans Unicode" pitchFamily="34" charset="0"/>
              <a:ea typeface="宋体" pitchFamily="2" charset="-122"/>
            </a:endParaRPr>
          </a:p>
        </p:txBody>
      </p:sp>
      <p:sp>
        <p:nvSpPr>
          <p:cNvPr id="32772" name="TextBox 3"/>
          <p:cNvSpPr txBox="1">
            <a:spLocks noChangeArrowheads="1"/>
          </p:cNvSpPr>
          <p:nvPr/>
        </p:nvSpPr>
        <p:spPr bwMode="auto">
          <a:xfrm>
            <a:off x="228600" y="228600"/>
            <a:ext cx="1155700" cy="338138"/>
          </a:xfrm>
          <a:prstGeom prst="rect">
            <a:avLst/>
          </a:prstGeom>
          <a:noFill/>
          <a:ln w="9525">
            <a:noFill/>
            <a:miter lim="800000"/>
            <a:headEnd/>
            <a:tailEnd/>
          </a:ln>
        </p:spPr>
        <p:txBody>
          <a:bodyPr wrap="none">
            <a:spAutoFit/>
          </a:bodyPr>
          <a:lstStyle/>
          <a:p>
            <a:r>
              <a:rPr lang="zh-CN" altLang="en-US" sz="1600" u="sng">
                <a:latin typeface="Lucida Sans Unicode" pitchFamily="34" charset="0"/>
              </a:rPr>
              <a:t>个案讨论 </a:t>
            </a:r>
            <a:r>
              <a:rPr lang="en-US" altLang="zh-CN" sz="1600" u="sng">
                <a:latin typeface="Lucida Sans Unicode" pitchFamily="34" charset="0"/>
              </a:rPr>
              <a:t>2</a:t>
            </a:r>
            <a:endParaRPr lang="en-US" altLang="zh-CN" sz="1600" u="sng">
              <a:latin typeface="Lucida Sans Unicode" pitchFamily="34" charset="0"/>
              <a:ea typeface="宋体" pitchFamily="2" charset="-122"/>
            </a:endParaRPr>
          </a:p>
        </p:txBody>
      </p:sp>
      <p:sp>
        <p:nvSpPr>
          <p:cNvPr id="32773" name="Slide Number Placeholder 4"/>
          <p:cNvSpPr>
            <a:spLocks noGrp="1"/>
          </p:cNvSpPr>
          <p:nvPr>
            <p:ph type="sldNum" sz="quarter" idx="12"/>
          </p:nvPr>
        </p:nvSpPr>
        <p:spPr bwMode="auto">
          <a:noFill/>
          <a:ln>
            <a:miter lim="800000"/>
            <a:headEnd/>
            <a:tailEnd/>
          </a:ln>
        </p:spPr>
        <p:txBody>
          <a:bodyPr/>
          <a:lstStyle/>
          <a:p>
            <a:fld id="{D8D9E02B-E166-4C3D-AC45-27E5EFE269BF}" type="slidenum">
              <a:rPr lang="en-US" altLang="zh-CN"/>
              <a:pPr/>
              <a:t>24</a:t>
            </a:fld>
            <a:endParaRPr lang="en-US" altLang="zh-CN"/>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1066800" y="990600"/>
            <a:ext cx="304800" cy="369888"/>
          </a:xfrm>
          <a:prstGeom prst="rect">
            <a:avLst/>
          </a:prstGeom>
          <a:noFill/>
          <a:ln w="9525">
            <a:noFill/>
            <a:miter lim="800000"/>
            <a:headEnd/>
            <a:tailEnd/>
          </a:ln>
        </p:spPr>
        <p:txBody>
          <a:bodyPr>
            <a:spAutoFit/>
          </a:bodyPr>
          <a:lstStyle/>
          <a:p>
            <a:endParaRPr lang="zh-CN" altLang="zh-CN">
              <a:latin typeface="Lucida Sans Unicode" pitchFamily="34" charset="0"/>
            </a:endParaRPr>
          </a:p>
        </p:txBody>
      </p:sp>
      <p:sp>
        <p:nvSpPr>
          <p:cNvPr id="33795" name="Rectangle 2"/>
          <p:cNvSpPr>
            <a:spLocks noChangeArrowheads="1"/>
          </p:cNvSpPr>
          <p:nvPr/>
        </p:nvSpPr>
        <p:spPr bwMode="auto">
          <a:xfrm>
            <a:off x="381000" y="609600"/>
            <a:ext cx="8458200" cy="5094288"/>
          </a:xfrm>
          <a:prstGeom prst="rect">
            <a:avLst/>
          </a:prstGeom>
          <a:noFill/>
          <a:ln w="9525">
            <a:noFill/>
            <a:miter lim="800000"/>
            <a:headEnd/>
            <a:tailEnd/>
          </a:ln>
        </p:spPr>
        <p:txBody>
          <a:bodyPr>
            <a:spAutoFit/>
          </a:bodyPr>
          <a:lstStyle/>
          <a:p>
            <a:r>
              <a:rPr lang="zh-CN" altLang="en-US" sz="1300">
                <a:solidFill>
                  <a:srgbClr val="FF0000"/>
                </a:solidFill>
                <a:latin typeface="宋体" pitchFamily="2" charset="-122"/>
                <a:ea typeface="宋体" pitchFamily="2" charset="-122"/>
              </a:rPr>
              <a:t>两次书面警告 </a:t>
            </a:r>
            <a:r>
              <a:rPr lang="en-US" altLang="zh-CN" sz="1300">
                <a:solidFill>
                  <a:srgbClr val="FF0000"/>
                </a:solidFill>
                <a:latin typeface="宋体" pitchFamily="2" charset="-122"/>
                <a:ea typeface="宋体" pitchFamily="2" charset="-122"/>
              </a:rPr>
              <a:t>= </a:t>
            </a:r>
            <a:r>
              <a:rPr lang="zh-CN" altLang="en-US" sz="1300">
                <a:solidFill>
                  <a:srgbClr val="FF0000"/>
                </a:solidFill>
                <a:latin typeface="宋体" pitchFamily="2" charset="-122"/>
                <a:ea typeface="宋体" pitchFamily="2" charset="-122"/>
              </a:rPr>
              <a:t>解除劳动合同？</a:t>
            </a:r>
            <a:endParaRPr lang="en-US" altLang="zh-CN" sz="1300">
              <a:solidFill>
                <a:srgbClr val="FF0000"/>
              </a:solidFill>
              <a:latin typeface="宋体" pitchFamily="2" charset="-122"/>
              <a:ea typeface="宋体" pitchFamily="2" charset="-122"/>
            </a:endParaRPr>
          </a:p>
          <a:p>
            <a:endParaRPr lang="en-US" altLang="zh-CN" sz="1300">
              <a:latin typeface="宋体" pitchFamily="2" charset="-122"/>
              <a:ea typeface="宋体" pitchFamily="2" charset="-122"/>
            </a:endParaRPr>
          </a:p>
          <a:p>
            <a:r>
              <a:rPr lang="zh-CN" altLang="en-US" sz="1300">
                <a:latin typeface="宋体" pitchFamily="2" charset="-122"/>
                <a:ea typeface="宋体" pitchFamily="2" charset="-122"/>
              </a:rPr>
              <a:t>案例：王某与甲公司</a:t>
            </a:r>
            <a:r>
              <a:rPr lang="en-US" altLang="zh-CN" sz="1300">
                <a:latin typeface="宋体" pitchFamily="2" charset="-122"/>
                <a:ea typeface="宋体" pitchFamily="2" charset="-122"/>
              </a:rPr>
              <a:t>2009</a:t>
            </a:r>
            <a:r>
              <a:rPr lang="zh-CN" altLang="en-US" sz="1300">
                <a:latin typeface="宋体" pitchFamily="2" charset="-122"/>
                <a:ea typeface="宋体" pitchFamily="2" charset="-122"/>
              </a:rPr>
              <a:t>年</a:t>
            </a:r>
            <a:r>
              <a:rPr lang="en-US" altLang="zh-CN" sz="1300">
                <a:latin typeface="宋体" pitchFamily="2" charset="-122"/>
                <a:ea typeface="宋体" pitchFamily="2" charset="-122"/>
              </a:rPr>
              <a:t>1</a:t>
            </a:r>
            <a:r>
              <a:rPr lang="zh-CN" altLang="en-US" sz="1300">
                <a:latin typeface="宋体" pitchFamily="2" charset="-122"/>
                <a:ea typeface="宋体" pitchFamily="2" charset="-122"/>
              </a:rPr>
              <a:t>月</a:t>
            </a:r>
            <a:r>
              <a:rPr lang="en-US" altLang="zh-CN" sz="1300">
                <a:latin typeface="宋体" pitchFamily="2" charset="-122"/>
                <a:ea typeface="宋体" pitchFamily="2" charset="-122"/>
              </a:rPr>
              <a:t>1</a:t>
            </a:r>
            <a:r>
              <a:rPr lang="zh-CN" altLang="en-US" sz="1300">
                <a:latin typeface="宋体" pitchFamily="2" charset="-122"/>
                <a:ea typeface="宋体" pitchFamily="2" charset="-122"/>
              </a:rPr>
              <a:t>日订立劳动合同，</a:t>
            </a:r>
            <a:r>
              <a:rPr lang="en-US" altLang="zh-CN" sz="1300">
                <a:latin typeface="宋体" pitchFamily="2" charset="-122"/>
                <a:ea typeface="宋体" pitchFamily="2" charset="-122"/>
              </a:rPr>
              <a:t>2010</a:t>
            </a:r>
            <a:r>
              <a:rPr lang="zh-CN" altLang="en-US" sz="1300">
                <a:latin typeface="宋体" pitchFamily="2" charset="-122"/>
                <a:ea typeface="宋体" pitchFamily="2" charset="-122"/>
              </a:rPr>
              <a:t>年</a:t>
            </a:r>
            <a:r>
              <a:rPr lang="en-US" altLang="zh-CN" sz="1300">
                <a:latin typeface="宋体" pitchFamily="2" charset="-122"/>
                <a:ea typeface="宋体" pitchFamily="2" charset="-122"/>
              </a:rPr>
              <a:t>9</a:t>
            </a:r>
            <a:r>
              <a:rPr lang="zh-CN" altLang="en-US" sz="1300">
                <a:latin typeface="宋体" pitchFamily="2" charset="-122"/>
                <a:ea typeface="宋体" pitchFamily="2" charset="-122"/>
              </a:rPr>
              <a:t>月</a:t>
            </a:r>
            <a:r>
              <a:rPr lang="en-US" altLang="zh-CN" sz="1300">
                <a:latin typeface="宋体" pitchFamily="2" charset="-122"/>
                <a:ea typeface="宋体" pitchFamily="2" charset="-122"/>
              </a:rPr>
              <a:t>8</a:t>
            </a:r>
            <a:r>
              <a:rPr lang="zh-CN" altLang="en-US" sz="1300">
                <a:latin typeface="宋体" pitchFamily="2" charset="-122"/>
                <a:ea typeface="宋体" pitchFamily="2" charset="-122"/>
              </a:rPr>
              <a:t>日甲公司以王某多次违纪行为，导致公司解除其劳动合同，王某不服，向当地劳动人事仲裁委提起劳动争议仲裁申请，要求甲公司因违法解除劳动合同支付赔偿金。</a:t>
            </a:r>
          </a:p>
          <a:p>
            <a:r>
              <a:rPr lang="zh-CN" altLang="en-US" sz="1300">
                <a:latin typeface="宋体" pitchFamily="2" charset="-122"/>
                <a:ea typeface="宋体" pitchFamily="2" charset="-122"/>
              </a:rPr>
              <a:t>评析：庭审中王某声称：自己虽然在甲公司工作期间，有过</a:t>
            </a:r>
            <a:r>
              <a:rPr lang="en-US" altLang="zh-CN" sz="1300">
                <a:latin typeface="宋体" pitchFamily="2" charset="-122"/>
                <a:ea typeface="宋体" pitchFamily="2" charset="-122"/>
              </a:rPr>
              <a:t>2</a:t>
            </a:r>
            <a:r>
              <a:rPr lang="zh-CN" altLang="en-US" sz="1300">
                <a:latin typeface="宋体" pitchFamily="2" charset="-122"/>
                <a:ea typeface="宋体" pitchFamily="2" charset="-122"/>
              </a:rPr>
              <a:t>次违纪行为，一次是离开工作岗位，忘记填写离岗登记；一次是上班时间利用公司电脑上网看网络小说。但均不足以达到严重违纪，只是轻微违纪，且已经先后受到公司书面警告和罚款处理，不能因本人一次错误，重复受罚。而甲公司以严重违纪解除本人劳动合同且不支付任何经济补偿金于法无据，要求仲裁委支持本人请求事项。</a:t>
            </a:r>
          </a:p>
          <a:p>
            <a:r>
              <a:rPr lang="zh-CN" altLang="en-US" sz="1300">
                <a:latin typeface="宋体" pitchFamily="2" charset="-122"/>
                <a:ea typeface="宋体" pitchFamily="2" charset="-122"/>
              </a:rPr>
              <a:t>         庭审中甲公司声称：王某自进入公司以来多次违纪，远不止</a:t>
            </a:r>
            <a:r>
              <a:rPr lang="en-US" altLang="zh-CN" sz="1300">
                <a:latin typeface="宋体" pitchFamily="2" charset="-122"/>
                <a:ea typeface="宋体" pitchFamily="2" charset="-122"/>
              </a:rPr>
              <a:t>2</a:t>
            </a:r>
            <a:r>
              <a:rPr lang="zh-CN" altLang="en-US" sz="1300">
                <a:latin typeface="宋体" pitchFamily="2" charset="-122"/>
                <a:ea typeface="宋体" pitchFamily="2" charset="-122"/>
              </a:rPr>
              <a:t>次，现王某自己承认的违纪行为就有</a:t>
            </a:r>
            <a:r>
              <a:rPr lang="en-US" altLang="zh-CN" sz="1300">
                <a:latin typeface="宋体" pitchFamily="2" charset="-122"/>
                <a:ea typeface="宋体" pitchFamily="2" charset="-122"/>
              </a:rPr>
              <a:t>2</a:t>
            </a:r>
            <a:r>
              <a:rPr lang="zh-CN" altLang="en-US" sz="1300">
                <a:latin typeface="宋体" pitchFamily="2" charset="-122"/>
                <a:ea typeface="宋体" pitchFamily="2" charset="-122"/>
              </a:rPr>
              <a:t>次，王某第一次违纪行为公司作出了书面警告并罚款</a:t>
            </a:r>
            <a:r>
              <a:rPr lang="en-US" altLang="zh-CN" sz="1300">
                <a:latin typeface="宋体" pitchFamily="2" charset="-122"/>
                <a:ea typeface="宋体" pitchFamily="2" charset="-122"/>
              </a:rPr>
              <a:t>50</a:t>
            </a:r>
            <a:r>
              <a:rPr lang="zh-CN" altLang="en-US" sz="1300">
                <a:latin typeface="宋体" pitchFamily="2" charset="-122"/>
                <a:ea typeface="宋体" pitchFamily="2" charset="-122"/>
              </a:rPr>
              <a:t>元处罚，王某第二次违纪行为公司作出了罚款</a:t>
            </a:r>
            <a:r>
              <a:rPr lang="en-US" altLang="zh-CN" sz="1300">
                <a:latin typeface="宋体" pitchFamily="2" charset="-122"/>
                <a:ea typeface="宋体" pitchFamily="2" charset="-122"/>
              </a:rPr>
              <a:t>100</a:t>
            </a:r>
            <a:r>
              <a:rPr lang="zh-CN" altLang="en-US" sz="1300">
                <a:latin typeface="宋体" pitchFamily="2" charset="-122"/>
                <a:ea typeface="宋体" pitchFamily="2" charset="-122"/>
              </a:rPr>
              <a:t>元处罚，公司</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明确规定：员工因违反公司劳动纪律受到第一次书面警告后，再犯可受书面警告错误的，公司可解除员工的劳动合同且不予支付任何经济补偿金。公司对王某作出过二次处罚，虽第二次处罚没有书面警告，但王某的违纪行为第二次比第一次严重，所以第二次罚款比第一次罚款要多</a:t>
            </a:r>
            <a:r>
              <a:rPr lang="en-US" altLang="zh-CN" sz="1300">
                <a:latin typeface="宋体" pitchFamily="2" charset="-122"/>
                <a:ea typeface="宋体" pitchFamily="2" charset="-122"/>
              </a:rPr>
              <a:t>50</a:t>
            </a:r>
            <a:r>
              <a:rPr lang="zh-CN" altLang="en-US" sz="1300">
                <a:latin typeface="宋体" pitchFamily="2" charset="-122"/>
                <a:ea typeface="宋体" pitchFamily="2" charset="-122"/>
              </a:rPr>
              <a:t>元，根据举轻以明重之民法理论原则，王某第二次违纪行为所受到的处罚当然要比王某第一次违纪行为所受到的处罚即书面警告加罚款为重，公司</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也规定二次书面警告即可解除，公司只要根据员工此二次违纪行为就可作出解除劳动合同，符合</a:t>
            </a:r>
            <a:r>
              <a:rPr lang="en-US" altLang="zh-CN" sz="1300">
                <a:latin typeface="宋体" pitchFamily="2" charset="-122"/>
                <a:ea typeface="宋体" pitchFamily="2" charset="-122"/>
              </a:rPr>
              <a:t>《</a:t>
            </a:r>
            <a:r>
              <a:rPr lang="zh-CN" altLang="en-US" sz="1300">
                <a:latin typeface="宋体" pitchFamily="2" charset="-122"/>
                <a:ea typeface="宋体" pitchFamily="2" charset="-122"/>
              </a:rPr>
              <a:t>劳动合同法</a:t>
            </a:r>
            <a:r>
              <a:rPr lang="en-US" altLang="zh-CN" sz="1300">
                <a:latin typeface="宋体" pitchFamily="2" charset="-122"/>
                <a:ea typeface="宋体" pitchFamily="2" charset="-122"/>
              </a:rPr>
              <a:t>》</a:t>
            </a:r>
            <a:r>
              <a:rPr lang="zh-CN" altLang="en-US" sz="1300">
                <a:latin typeface="宋体" pitchFamily="2" charset="-122"/>
                <a:ea typeface="宋体" pitchFamily="2" charset="-122"/>
              </a:rPr>
              <a:t>第三十九条第二款之规定，当然合法有效。因此要求驳回员工的请求。</a:t>
            </a:r>
          </a:p>
          <a:p>
            <a:r>
              <a:rPr lang="zh-CN" altLang="en-US" sz="1300">
                <a:latin typeface="宋体" pitchFamily="2" charset="-122"/>
                <a:ea typeface="宋体" pitchFamily="2" charset="-122"/>
              </a:rPr>
              <a:t>         劳动仲裁委经审理查明王某与甲公司建立劳动关系，王某对二次违纪行为确认，承认收到了甲公司的书面警告，月工资收入中先后有二次受到甲公司第一次罚款</a:t>
            </a:r>
            <a:r>
              <a:rPr lang="en-US" altLang="zh-CN" sz="1300">
                <a:latin typeface="宋体" pitchFamily="2" charset="-122"/>
                <a:ea typeface="宋体" pitchFamily="2" charset="-122"/>
              </a:rPr>
              <a:t>50</a:t>
            </a:r>
            <a:r>
              <a:rPr lang="zh-CN" altLang="en-US" sz="1300">
                <a:latin typeface="宋体" pitchFamily="2" charset="-122"/>
                <a:ea typeface="宋体" pitchFamily="2" charset="-122"/>
              </a:rPr>
              <a:t>元和第二次罚款</a:t>
            </a:r>
            <a:r>
              <a:rPr lang="en-US" altLang="zh-CN" sz="1300">
                <a:latin typeface="宋体" pitchFamily="2" charset="-122"/>
                <a:ea typeface="宋体" pitchFamily="2" charset="-122"/>
              </a:rPr>
              <a:t>100</a:t>
            </a:r>
            <a:r>
              <a:rPr lang="zh-CN" altLang="en-US" sz="1300">
                <a:latin typeface="宋体" pitchFamily="2" charset="-122"/>
                <a:ea typeface="宋体" pitchFamily="2" charset="-122"/>
              </a:rPr>
              <a:t>元的事实，王某对甲公司</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内容确认。甲公司解除王某的劳动合同是依据</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中员工两次书面警告方可解除，而本案中甲公司并未给予王某第二次书面警告，只是进行罚款处罚，且</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未明确规定“上班时间利用公司电脑上网看网络小说”属于书面警告的行为范围，</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亦未规定罚款与书面警告效力等同，因此甲公司解除王某劳动合同行为欠妥，仲裁难以认可。王某据此认为甲公司解除行为违法，应当支付赔偿金的主张，仲裁予以支持。</a:t>
            </a:r>
          </a:p>
          <a:p>
            <a:r>
              <a:rPr lang="zh-CN" altLang="en-US" sz="1300">
                <a:latin typeface="宋体" pitchFamily="2" charset="-122"/>
                <a:ea typeface="宋体" pitchFamily="2" charset="-122"/>
              </a:rPr>
              <a:t>         专家提醒用人单位平时应当做好建规立制工作，及时告知员工。一旦员工有危纪事实，应当根据公司规章、</a:t>
            </a:r>
            <a:r>
              <a:rPr lang="en-US" altLang="zh-CN" sz="1300">
                <a:latin typeface="宋体" pitchFamily="2" charset="-122"/>
                <a:ea typeface="宋体" pitchFamily="2" charset="-122"/>
              </a:rPr>
              <a:t>《</a:t>
            </a:r>
            <a:r>
              <a:rPr lang="zh-CN" altLang="en-US" sz="1300">
                <a:latin typeface="宋体" pitchFamily="2" charset="-122"/>
                <a:ea typeface="宋体" pitchFamily="2" charset="-122"/>
              </a:rPr>
              <a:t>员工手册</a:t>
            </a:r>
            <a:r>
              <a:rPr lang="en-US" altLang="zh-CN" sz="1300">
                <a:latin typeface="宋体" pitchFamily="2" charset="-122"/>
                <a:ea typeface="宋体" pitchFamily="2" charset="-122"/>
              </a:rPr>
              <a:t>》</a:t>
            </a:r>
            <a:r>
              <a:rPr lang="zh-CN" altLang="en-US" sz="1300">
                <a:latin typeface="宋体" pitchFamily="2" charset="-122"/>
                <a:ea typeface="宋体" pitchFamily="2" charset="-122"/>
              </a:rPr>
              <a:t>或劳动合同等按照程序妥善处理，如此方可减少或避免不必要的劳动用工风险，不至于在劳动争议中限于被动。</a:t>
            </a:r>
          </a:p>
        </p:txBody>
      </p:sp>
      <p:sp>
        <p:nvSpPr>
          <p:cNvPr id="33796" name="TextBox 3"/>
          <p:cNvSpPr txBox="1">
            <a:spLocks noChangeArrowheads="1"/>
          </p:cNvSpPr>
          <p:nvPr/>
        </p:nvSpPr>
        <p:spPr bwMode="auto">
          <a:xfrm>
            <a:off x="304800" y="228600"/>
            <a:ext cx="1277938" cy="369888"/>
          </a:xfrm>
          <a:prstGeom prst="rect">
            <a:avLst/>
          </a:prstGeom>
          <a:noFill/>
          <a:ln w="9525">
            <a:noFill/>
            <a:miter lim="800000"/>
            <a:headEnd/>
            <a:tailEnd/>
          </a:ln>
        </p:spPr>
        <p:txBody>
          <a:bodyPr wrap="none">
            <a:spAutoFit/>
          </a:bodyPr>
          <a:lstStyle/>
          <a:p>
            <a:r>
              <a:rPr lang="zh-CN" altLang="en-US" u="sng">
                <a:latin typeface="Lucida Sans Unicode" pitchFamily="34" charset="0"/>
              </a:rPr>
              <a:t>个案讨论 </a:t>
            </a:r>
            <a:r>
              <a:rPr lang="en-US" altLang="zh-CN" u="sng">
                <a:latin typeface="Lucida Sans Unicode" pitchFamily="34" charset="0"/>
              </a:rPr>
              <a:t>3</a:t>
            </a:r>
            <a:endParaRPr lang="en-US" altLang="zh-CN" u="sng">
              <a:latin typeface="Lucida Sans Unicode" pitchFamily="34" charset="0"/>
              <a:ea typeface="宋体" pitchFamily="2" charset="-122"/>
            </a:endParaRPr>
          </a:p>
        </p:txBody>
      </p:sp>
      <p:sp>
        <p:nvSpPr>
          <p:cNvPr id="33797" name="Slide Number Placeholder 4"/>
          <p:cNvSpPr>
            <a:spLocks noGrp="1"/>
          </p:cNvSpPr>
          <p:nvPr>
            <p:ph type="sldNum" sz="quarter" idx="12"/>
          </p:nvPr>
        </p:nvSpPr>
        <p:spPr bwMode="auto">
          <a:noFill/>
          <a:ln>
            <a:miter lim="800000"/>
            <a:headEnd/>
            <a:tailEnd/>
          </a:ln>
        </p:spPr>
        <p:txBody>
          <a:bodyPr/>
          <a:lstStyle/>
          <a:p>
            <a:fld id="{90D88E28-8A12-474F-9071-1DB9E47F1D97}" type="slidenum">
              <a:rPr lang="en-US" altLang="zh-CN"/>
              <a:pPr/>
              <a:t>25</a:t>
            </a:fld>
            <a:endParaRPr lang="en-US" altLang="zh-CN"/>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304800" y="647700"/>
            <a:ext cx="8610600" cy="5754688"/>
          </a:xfrm>
          <a:prstGeom prst="rect">
            <a:avLst/>
          </a:prstGeom>
          <a:noFill/>
          <a:ln w="9525">
            <a:noFill/>
            <a:miter lim="800000"/>
            <a:headEnd/>
            <a:tailEnd/>
          </a:ln>
        </p:spPr>
        <p:txBody>
          <a:bodyPr anchor="ctr">
            <a:spAutoFit/>
          </a:bodyPr>
          <a:lstStyle/>
          <a:p>
            <a:r>
              <a:rPr lang="zh-CN" altLang="en-US" sz="1600" b="1">
                <a:solidFill>
                  <a:srgbClr val="FF0000"/>
                </a:solidFill>
                <a:latin typeface="Calibri" pitchFamily="34" charset="0"/>
                <a:ea typeface="宋体" pitchFamily="2" charset="-122"/>
                <a:cs typeface="Times New Roman" pitchFamily="18" charset="0"/>
              </a:rPr>
              <a:t>企业规章制度需告知的必要性？</a:t>
            </a:r>
            <a:endParaRPr lang="en-US" altLang="zh-CN" sz="1600" b="1">
              <a:solidFill>
                <a:srgbClr val="FF0000"/>
              </a:solidFill>
              <a:latin typeface="Calibri" pitchFamily="34" charset="0"/>
              <a:ea typeface="宋体" pitchFamily="2" charset="-122"/>
              <a:cs typeface="Times New Roman" pitchFamily="18" charset="0"/>
            </a:endParaRPr>
          </a:p>
          <a:p>
            <a:endParaRPr lang="en-US" altLang="zh-CN" sz="1100" b="1">
              <a:solidFill>
                <a:srgbClr val="FF0000"/>
              </a:solidFill>
              <a:latin typeface="Calibri" pitchFamily="34" charset="0"/>
              <a:ea typeface="宋体" pitchFamily="2" charset="-122"/>
              <a:cs typeface="Times New Roman" pitchFamily="18" charset="0"/>
            </a:endParaRPr>
          </a:p>
          <a:p>
            <a:r>
              <a:rPr lang="zh-CN" altLang="en-US" sz="1100">
                <a:latin typeface="Calibri" pitchFamily="34" charset="0"/>
                <a:ea typeface="宋体" pitchFamily="2" charset="-122"/>
                <a:cs typeface="Times New Roman" pitchFamily="18" charset="0"/>
              </a:rPr>
              <a:t>案例：劳动者王先生和张先生于</a:t>
            </a:r>
            <a:r>
              <a:rPr lang="en-US" altLang="zh-CN" sz="1100">
                <a:latin typeface="Calibri" pitchFamily="34" charset="0"/>
                <a:ea typeface="宋体" pitchFamily="2" charset="-122"/>
                <a:cs typeface="Times New Roman" pitchFamily="18" charset="0"/>
              </a:rPr>
              <a:t>2008</a:t>
            </a:r>
            <a:r>
              <a:rPr lang="zh-CN" altLang="en-US" sz="1100">
                <a:latin typeface="Calibri" pitchFamily="34" charset="0"/>
                <a:ea typeface="宋体" pitchFamily="2" charset="-122"/>
                <a:cs typeface="Times New Roman" pitchFamily="18" charset="0"/>
              </a:rPr>
              <a:t>年</a:t>
            </a:r>
            <a:r>
              <a:rPr lang="en-US" altLang="zh-CN" sz="1100">
                <a:latin typeface="Calibri" pitchFamily="34" charset="0"/>
                <a:ea typeface="宋体" pitchFamily="2" charset="-122"/>
                <a:cs typeface="Times New Roman" pitchFamily="18" charset="0"/>
              </a:rPr>
              <a:t>5</a:t>
            </a:r>
            <a:r>
              <a:rPr lang="zh-CN" altLang="en-US" sz="1100">
                <a:latin typeface="Calibri" pitchFamily="34" charset="0"/>
                <a:ea typeface="宋体" pitchFamily="2" charset="-122"/>
                <a:cs typeface="Times New Roman" pitchFamily="18" charset="0"/>
              </a:rPr>
              <a:t>月</a:t>
            </a:r>
            <a:r>
              <a:rPr lang="en-US" altLang="zh-CN" sz="1100">
                <a:latin typeface="Calibri" pitchFamily="34" charset="0"/>
                <a:ea typeface="宋体" pitchFamily="2" charset="-122"/>
                <a:cs typeface="Times New Roman" pitchFamily="18" charset="0"/>
              </a:rPr>
              <a:t>8</a:t>
            </a:r>
            <a:r>
              <a:rPr lang="zh-CN" altLang="en-US" sz="1100">
                <a:latin typeface="Calibri" pitchFamily="34" charset="0"/>
                <a:ea typeface="宋体" pitchFamily="2" charset="-122"/>
                <a:cs typeface="Times New Roman" pitchFamily="18" charset="0"/>
              </a:rPr>
              <a:t>日进入某电子公司工作，均担任公司市场部经理。</a:t>
            </a:r>
            <a:r>
              <a:rPr lang="en-US" altLang="zh-CN" sz="1100">
                <a:latin typeface="Calibri" pitchFamily="34" charset="0"/>
                <a:ea typeface="宋体" pitchFamily="2" charset="-122"/>
                <a:cs typeface="Times New Roman" pitchFamily="18" charset="0"/>
              </a:rPr>
              <a:t>2009</a:t>
            </a:r>
            <a:r>
              <a:rPr lang="zh-CN" altLang="en-US" sz="1100">
                <a:latin typeface="Calibri" pitchFamily="34" charset="0"/>
                <a:ea typeface="宋体" pitchFamily="2" charset="-122"/>
                <a:cs typeface="Times New Roman" pitchFamily="18" charset="0"/>
              </a:rPr>
              <a:t>年</a:t>
            </a:r>
            <a:r>
              <a:rPr lang="en-US" altLang="zh-CN" sz="1100">
                <a:latin typeface="Calibri" pitchFamily="34" charset="0"/>
                <a:ea typeface="宋体" pitchFamily="2" charset="-122"/>
                <a:cs typeface="Times New Roman" pitchFamily="18" charset="0"/>
              </a:rPr>
              <a:t>12</a:t>
            </a:r>
            <a:r>
              <a:rPr lang="zh-CN" altLang="en-US" sz="1100">
                <a:latin typeface="Calibri" pitchFamily="34" charset="0"/>
                <a:ea typeface="宋体" pitchFamily="2" charset="-122"/>
                <a:cs typeface="Times New Roman" pitchFamily="18" charset="0"/>
              </a:rPr>
              <a:t>月</a:t>
            </a:r>
            <a:r>
              <a:rPr lang="en-US" altLang="zh-CN" sz="1100">
                <a:latin typeface="Calibri" pitchFamily="34" charset="0"/>
                <a:ea typeface="宋体" pitchFamily="2" charset="-122"/>
                <a:cs typeface="Times New Roman" pitchFamily="18" charset="0"/>
              </a:rPr>
              <a:t>28</a:t>
            </a:r>
            <a:r>
              <a:rPr lang="zh-CN" altLang="en-US" sz="1100">
                <a:latin typeface="Calibri" pitchFamily="34" charset="0"/>
                <a:ea typeface="宋体" pitchFamily="2" charset="-122"/>
                <a:cs typeface="Times New Roman" pitchFamily="18" charset="0"/>
              </a:rPr>
              <a:t>日，电子公司核查发现张先生</a:t>
            </a:r>
            <a:r>
              <a:rPr lang="en-US" altLang="zh-CN" sz="1100">
                <a:latin typeface="Calibri" pitchFamily="34" charset="0"/>
                <a:ea typeface="宋体" pitchFamily="2" charset="-122"/>
                <a:cs typeface="Times New Roman" pitchFamily="18" charset="0"/>
              </a:rPr>
              <a:t>24</a:t>
            </a:r>
            <a:r>
              <a:rPr lang="zh-CN" altLang="en-US" sz="1100">
                <a:latin typeface="Calibri" pitchFamily="34" charset="0"/>
                <a:ea typeface="宋体" pitchFamily="2" charset="-122"/>
                <a:cs typeface="Times New Roman" pitchFamily="18" charset="0"/>
              </a:rPr>
              <a:t>日上下班有刷卡记录，但部门核实他没来上班，经人事部查看录像后，发现是其同事王先生代为刷卡。电子公司据此认为张先生和王先生的行为严重违反电子公司</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人事行政管理办法</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中 “代人打卡或托人打卡者，经提报并属实，予以开除处分”之规定，将两人开除。 </a:t>
            </a:r>
            <a:endParaRPr lang="zh-CN" altLang="en-US" sz="900">
              <a:cs typeface="Times New Roman" pitchFamily="18" charset="0"/>
            </a:endParaRPr>
          </a:p>
          <a:p>
            <a:pPr eaLnBrk="0" hangingPunct="0"/>
            <a:r>
              <a:rPr lang="zh-CN" altLang="en-US" sz="1100">
                <a:latin typeface="Calibri" pitchFamily="34" charset="0"/>
                <a:ea typeface="宋体" pitchFamily="2" charset="-122"/>
                <a:cs typeface="Times New Roman" pitchFamily="18" charset="0"/>
              </a:rPr>
              <a:t>           两人对公司的决定不服，认为其并不存在代人打卡以及托人打卡的行为，电子公司提供的</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考勤记录</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（注：显示张先生的上、下班的考勤记录时间）和</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监控录像光盘</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注：监控录像显示出上述数次的打卡时间段出现于刷卡设备处的均为王先生，而非张先生）系单方制作，两人不予确认。而且将一次代人打卡的行为认定为严重违反劳动纪律或用人单位规章制度属于定性错误，并且，根据法律的规定，电子公司的</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人事行政管理办法</a:t>
            </a:r>
            <a:r>
              <a:rPr lang="en-US" altLang="zh-CN" sz="1100">
                <a:latin typeface="Calibri" pitchFamily="34" charset="0"/>
                <a:ea typeface="宋体" pitchFamily="2" charset="-122"/>
                <a:cs typeface="Times New Roman" pitchFamily="18" charset="0"/>
              </a:rPr>
              <a:t>》</a:t>
            </a:r>
            <a:r>
              <a:rPr lang="zh-CN" altLang="en-US" sz="1100">
                <a:latin typeface="Calibri" pitchFamily="34" charset="0"/>
                <a:ea typeface="宋体" pitchFamily="2" charset="-122"/>
                <a:cs typeface="Times New Roman" pitchFamily="18" charset="0"/>
              </a:rPr>
              <a:t>既没有经过民主程序制定，也没有向全体员工公示，不能作为定案的依据。据此，两人诉请电子公司支付经济补偿金。但电子公司认为托人打卡的行为属于欺骗劳动报酬的行为，性质恶劣，属于严重违反劳动纪律的行为，将两人与公司解除劳动合同，并无需支付经济补偿金符合法律规定。</a:t>
            </a:r>
            <a:endParaRPr lang="zh-CN" altLang="en-US" sz="900"/>
          </a:p>
          <a:p>
            <a:pPr eaLnBrk="0" hangingPunct="0"/>
            <a:r>
              <a:rPr lang="zh-CN" altLang="en-US" sz="1100">
                <a:latin typeface="Calibri" pitchFamily="34" charset="0"/>
                <a:ea typeface="宋体" pitchFamily="2" charset="-122"/>
              </a:rPr>
              <a:t>评析：本案的焦点在于两点：</a:t>
            </a:r>
            <a:r>
              <a:rPr lang="en-US" altLang="zh-CN" sz="1100">
                <a:latin typeface="Calibri" pitchFamily="34" charset="0"/>
                <a:ea typeface="宋体" pitchFamily="2" charset="-122"/>
              </a:rPr>
              <a:t>1</a:t>
            </a:r>
            <a:r>
              <a:rPr lang="zh-CN" altLang="en-US" sz="1100">
                <a:latin typeface="Calibri" pitchFamily="34" charset="0"/>
                <a:ea typeface="宋体" pitchFamily="2" charset="-122"/>
              </a:rPr>
              <a:t>、案件争议的事实是否存在；</a:t>
            </a:r>
            <a:r>
              <a:rPr lang="en-US" altLang="zh-CN" sz="1100">
                <a:latin typeface="Calibri" pitchFamily="34" charset="0"/>
                <a:ea typeface="宋体" pitchFamily="2" charset="-122"/>
              </a:rPr>
              <a:t>2</a:t>
            </a:r>
            <a:r>
              <a:rPr lang="zh-CN" altLang="en-US" sz="1100">
                <a:latin typeface="Calibri" pitchFamily="34" charset="0"/>
                <a:ea typeface="宋体" pitchFamily="2" charset="-122"/>
              </a:rPr>
              <a:t>、处罚法律依据是否合法。在法律一般的通称，就是“事实是否认定清楚，适用是否法律正确”。</a:t>
            </a:r>
            <a:endParaRPr lang="zh-CN" altLang="en-US" sz="900"/>
          </a:p>
          <a:p>
            <a:pPr eaLnBrk="0" hangingPunct="0"/>
            <a:r>
              <a:rPr lang="zh-CN" altLang="en-US" sz="1100">
                <a:latin typeface="Calibri" pitchFamily="34" charset="0"/>
                <a:ea typeface="宋体" pitchFamily="2" charset="-122"/>
              </a:rPr>
              <a:t>　　结合电子公司的提供证据，经过综合判断，我们假定法院认定张先生委托他人代打卡是事实（在实际司法实践过程中，事实的认定是需要双方举证、质证和法院调查证据的系列过程方可）。那么，我们看起来电子公司依照规章制度条款解除与王先生和张先生的劳动关系似乎顺利成章，完全符合公司管理规定。但电子公司以王先生和张先生违反“代人打卡及托人打卡者，经提报并属实，予以开除处分”规定为由将两人开除，就应就该规章制度的合法性负举证责任。但电子公司并未提供任何证据证明</a:t>
            </a:r>
            <a:r>
              <a:rPr lang="en-US" altLang="zh-CN" sz="1100">
                <a:latin typeface="Calibri" pitchFamily="34" charset="0"/>
                <a:ea typeface="宋体" pitchFamily="2" charset="-122"/>
              </a:rPr>
              <a:t>《</a:t>
            </a:r>
            <a:r>
              <a:rPr lang="zh-CN" altLang="en-US" sz="1100">
                <a:latin typeface="Calibri" pitchFamily="34" charset="0"/>
                <a:ea typeface="宋体" pitchFamily="2" charset="-122"/>
              </a:rPr>
              <a:t>人事行政管理办法</a:t>
            </a:r>
            <a:r>
              <a:rPr lang="en-US" altLang="zh-CN" sz="1100">
                <a:latin typeface="Calibri" pitchFamily="34" charset="0"/>
                <a:ea typeface="宋体" pitchFamily="2" charset="-122"/>
              </a:rPr>
              <a:t>》</a:t>
            </a:r>
            <a:r>
              <a:rPr lang="zh-CN" altLang="en-US" sz="1100">
                <a:latin typeface="Calibri" pitchFamily="34" charset="0"/>
                <a:ea typeface="宋体" pitchFamily="2" charset="-122"/>
              </a:rPr>
              <a:t>是通过民主程序制定，也未举证证明已公示或者告知王先生和张先生。依据上述调查结果，法院认为张先生的行为并未达到</a:t>
            </a:r>
            <a:r>
              <a:rPr lang="en-US" altLang="zh-CN" sz="1100">
                <a:latin typeface="Calibri" pitchFamily="34" charset="0"/>
                <a:ea typeface="宋体" pitchFamily="2" charset="-122"/>
              </a:rPr>
              <a:t>《</a:t>
            </a:r>
            <a:r>
              <a:rPr lang="zh-CN" altLang="en-US" sz="1100">
                <a:latin typeface="Calibri" pitchFamily="34" charset="0"/>
                <a:ea typeface="宋体" pitchFamily="2" charset="-122"/>
              </a:rPr>
              <a:t>中华人民共和国劳动合同法</a:t>
            </a:r>
            <a:r>
              <a:rPr lang="en-US" altLang="zh-CN" sz="1100">
                <a:latin typeface="Calibri" pitchFamily="34" charset="0"/>
                <a:ea typeface="宋体" pitchFamily="2" charset="-122"/>
              </a:rPr>
              <a:t>》</a:t>
            </a:r>
            <a:r>
              <a:rPr lang="zh-CN" altLang="en-US" sz="1100">
                <a:latin typeface="Calibri" pitchFamily="34" charset="0"/>
                <a:ea typeface="宋体" pitchFamily="2" charset="-122"/>
              </a:rPr>
              <a:t>第二十五条第（二）项规定“严重违反劳动纪律或用人单位规章制度”的“严重违反”的程度。因此，电子公司即时开除张先生不合法，应分别向两人支付经济赔偿金。</a:t>
            </a:r>
            <a:endParaRPr lang="zh-CN" altLang="en-US" sz="900"/>
          </a:p>
          <a:p>
            <a:pPr eaLnBrk="0" hangingPunct="0"/>
            <a:r>
              <a:rPr lang="zh-CN" altLang="en-US" sz="1100">
                <a:latin typeface="Calibri" pitchFamily="34" charset="0"/>
                <a:ea typeface="宋体" pitchFamily="2" charset="-122"/>
              </a:rPr>
              <a:t>企业的规章制度是企业规范运行和行使劳动用工管理权的重要方式之一，并且，在劳动争议纠纷处理的过程中，规章制度成为裁判机构一个相当重要的裁判依据。在司法实践中，劳动者违反规章制度事实的认定和规章制度的合法有效性是认定公司处分行为效力的两个条件，缺一不可，任何一个条件不成立，公司的处分行为即存在法律风险，在类似劳动争议纠纷的仲裁或者诉讼中将承担败诉的法律后果。</a:t>
            </a:r>
            <a:endParaRPr lang="zh-CN" altLang="en-US" sz="900"/>
          </a:p>
          <a:p>
            <a:pPr eaLnBrk="0" hangingPunct="0"/>
            <a:r>
              <a:rPr lang="zh-CN" altLang="en-US" sz="1100">
                <a:latin typeface="Calibri" pitchFamily="34" charset="0"/>
                <a:ea typeface="宋体" pitchFamily="2" charset="-122"/>
              </a:rPr>
              <a:t>依据</a:t>
            </a:r>
            <a:r>
              <a:rPr lang="en-US" altLang="zh-CN" sz="1100">
                <a:latin typeface="Calibri" pitchFamily="34" charset="0"/>
                <a:ea typeface="宋体" pitchFamily="2" charset="-122"/>
              </a:rPr>
              <a:t>《</a:t>
            </a:r>
            <a:r>
              <a:rPr lang="zh-CN" altLang="en-US" sz="1100">
                <a:latin typeface="Calibri" pitchFamily="34" charset="0"/>
                <a:ea typeface="宋体" pitchFamily="2" charset="-122"/>
              </a:rPr>
              <a:t>劳动合同法</a:t>
            </a:r>
            <a:r>
              <a:rPr lang="en-US" altLang="zh-CN" sz="1100">
                <a:latin typeface="Calibri" pitchFamily="34" charset="0"/>
                <a:ea typeface="宋体" pitchFamily="2" charset="-122"/>
              </a:rPr>
              <a:t>》</a:t>
            </a:r>
            <a:r>
              <a:rPr lang="zh-CN" altLang="en-US" sz="1100">
                <a:latin typeface="Calibri" pitchFamily="34" charset="0"/>
                <a:ea typeface="宋体" pitchFamily="2" charset="-122"/>
              </a:rPr>
              <a:t>的规定，用人单位的规章制度若合法有效的话，必须具备三个要件：一、经过民主程序制定；二、经过公示并告知；三、不违反法律的强制性规定。很多用人单位因为工作地点不固定或者工作时间不统一，无法做到第二点，从而为劳动合同的履行埋下争议的隐患。</a:t>
            </a:r>
            <a:endParaRPr lang="zh-CN" altLang="en-US" sz="900"/>
          </a:p>
          <a:p>
            <a:pPr eaLnBrk="0" hangingPunct="0"/>
            <a:r>
              <a:rPr lang="zh-CN" altLang="en-US" sz="1100">
                <a:latin typeface="Calibri" pitchFamily="34" charset="0"/>
                <a:ea typeface="宋体" pitchFamily="2" charset="-122"/>
              </a:rPr>
              <a:t>          根据实践经验，用人单位的规章制度一般可以采取以下公示方法：</a:t>
            </a:r>
            <a:r>
              <a:rPr lang="en-US" altLang="zh-CN" sz="1100">
                <a:latin typeface="Calibri" pitchFamily="34" charset="0"/>
                <a:ea typeface="宋体" pitchFamily="2" charset="-122"/>
              </a:rPr>
              <a:t>1</a:t>
            </a:r>
            <a:r>
              <a:rPr lang="zh-CN" altLang="en-US" sz="1100">
                <a:latin typeface="Calibri" pitchFamily="34" charset="0"/>
                <a:ea typeface="宋体" pitchFamily="2" charset="-122"/>
              </a:rPr>
              <a:t>、在公司的网站上公布； </a:t>
            </a:r>
            <a:r>
              <a:rPr lang="en-US" altLang="zh-CN" sz="1100">
                <a:latin typeface="Calibri" pitchFamily="34" charset="0"/>
                <a:ea typeface="宋体" pitchFamily="2" charset="-122"/>
              </a:rPr>
              <a:t>2</a:t>
            </a:r>
            <a:r>
              <a:rPr lang="zh-CN" altLang="en-US" sz="1100">
                <a:latin typeface="Calibri" pitchFamily="34" charset="0"/>
                <a:ea typeface="宋体" pitchFamily="2" charset="-122"/>
              </a:rPr>
              <a:t>、电子邮件通知； </a:t>
            </a:r>
            <a:r>
              <a:rPr lang="en-US" altLang="zh-CN" sz="1100">
                <a:latin typeface="Calibri" pitchFamily="34" charset="0"/>
                <a:ea typeface="宋体" pitchFamily="2" charset="-122"/>
              </a:rPr>
              <a:t>3</a:t>
            </a:r>
            <a:r>
              <a:rPr lang="zh-CN" altLang="en-US" sz="1100">
                <a:latin typeface="Calibri" pitchFamily="34" charset="0"/>
                <a:ea typeface="宋体" pitchFamily="2" charset="-122"/>
              </a:rPr>
              <a:t>、公告栏张贴； </a:t>
            </a:r>
            <a:r>
              <a:rPr lang="en-US" altLang="zh-CN" sz="1100">
                <a:latin typeface="Calibri" pitchFamily="34" charset="0"/>
                <a:ea typeface="宋体" pitchFamily="2" charset="-122"/>
              </a:rPr>
              <a:t>4</a:t>
            </a:r>
            <a:r>
              <a:rPr lang="zh-CN" altLang="en-US" sz="1100">
                <a:latin typeface="Calibri" pitchFamily="34" charset="0"/>
                <a:ea typeface="宋体" pitchFamily="2" charset="-122"/>
              </a:rPr>
              <a:t>、员工手册发放</a:t>
            </a:r>
            <a:r>
              <a:rPr lang="en-US" altLang="zh-CN" sz="1100">
                <a:latin typeface="Calibri" pitchFamily="34" charset="0"/>
                <a:ea typeface="宋体" pitchFamily="2" charset="-122"/>
              </a:rPr>
              <a:t>5</a:t>
            </a:r>
            <a:r>
              <a:rPr lang="zh-CN" altLang="en-US" sz="1100">
                <a:latin typeface="Calibri" pitchFamily="34" charset="0"/>
                <a:ea typeface="宋体" pitchFamily="2" charset="-122"/>
              </a:rPr>
              <a:t>、规章制度培训； </a:t>
            </a:r>
            <a:r>
              <a:rPr lang="en-US" altLang="zh-CN" sz="1100">
                <a:latin typeface="Calibri" pitchFamily="34" charset="0"/>
                <a:ea typeface="宋体" pitchFamily="2" charset="-122"/>
              </a:rPr>
              <a:t>6</a:t>
            </a:r>
            <a:r>
              <a:rPr lang="zh-CN" altLang="en-US" sz="1100">
                <a:latin typeface="Calibri" pitchFamily="34" charset="0"/>
                <a:ea typeface="宋体" pitchFamily="2" charset="-122"/>
              </a:rPr>
              <a:t>、规章制度考试； </a:t>
            </a:r>
            <a:r>
              <a:rPr lang="en-US" altLang="zh-CN" sz="1100">
                <a:latin typeface="Calibri" pitchFamily="34" charset="0"/>
                <a:ea typeface="宋体" pitchFamily="2" charset="-122"/>
              </a:rPr>
              <a:t>7</a:t>
            </a:r>
            <a:r>
              <a:rPr lang="zh-CN" altLang="en-US" sz="1100">
                <a:latin typeface="Calibri" pitchFamily="34" charset="0"/>
                <a:ea typeface="宋体" pitchFamily="2" charset="-122"/>
              </a:rPr>
              <a:t>、规章制度传阅。</a:t>
            </a:r>
            <a:endParaRPr lang="zh-CN" altLang="en-US" sz="900"/>
          </a:p>
          <a:p>
            <a:pPr eaLnBrk="0" hangingPunct="0"/>
            <a:r>
              <a:rPr lang="zh-CN" altLang="en-US" sz="1100">
                <a:latin typeface="Calibri" pitchFamily="34" charset="0"/>
                <a:ea typeface="宋体" pitchFamily="2" charset="-122"/>
              </a:rPr>
              <a:t>         专家还建议，就本案中用人单位的答辩词中，发现该电子企业的规章制度不够规范（出现了带有“开除”字眼的条款），该条款是企业用人制度未经过专业法律人士审核的明显表现。因为该条款的法律渊源是国务院于</a:t>
            </a:r>
            <a:r>
              <a:rPr lang="en-US" altLang="zh-CN" sz="1100">
                <a:latin typeface="Calibri" pitchFamily="34" charset="0"/>
                <a:ea typeface="宋体" pitchFamily="2" charset="-122"/>
              </a:rPr>
              <a:t>1982 </a:t>
            </a:r>
            <a:r>
              <a:rPr lang="zh-CN" altLang="en-US" sz="1100">
                <a:latin typeface="Calibri" pitchFamily="34" charset="0"/>
                <a:ea typeface="宋体" pitchFamily="2" charset="-122"/>
              </a:rPr>
              <a:t>年</a:t>
            </a:r>
            <a:r>
              <a:rPr lang="en-US" altLang="zh-CN" sz="1100">
                <a:latin typeface="Calibri" pitchFamily="34" charset="0"/>
                <a:ea typeface="宋体" pitchFamily="2" charset="-122"/>
              </a:rPr>
              <a:t>4 </a:t>
            </a:r>
            <a:r>
              <a:rPr lang="zh-CN" altLang="en-US" sz="1100">
                <a:latin typeface="Calibri" pitchFamily="34" charset="0"/>
                <a:ea typeface="宋体" pitchFamily="2" charset="-122"/>
              </a:rPr>
              <a:t>月</a:t>
            </a:r>
            <a:r>
              <a:rPr lang="en-US" altLang="zh-CN" sz="1100">
                <a:latin typeface="Calibri" pitchFamily="34" charset="0"/>
                <a:ea typeface="宋体" pitchFamily="2" charset="-122"/>
              </a:rPr>
              <a:t>10 </a:t>
            </a:r>
            <a:r>
              <a:rPr lang="zh-CN" altLang="en-US" sz="1100">
                <a:latin typeface="Calibri" pitchFamily="34" charset="0"/>
                <a:ea typeface="宋体" pitchFamily="2" charset="-122"/>
              </a:rPr>
              <a:t>日发布施行的</a:t>
            </a:r>
            <a:r>
              <a:rPr lang="en-US" altLang="zh-CN" sz="1100">
                <a:latin typeface="Calibri" pitchFamily="34" charset="0"/>
                <a:ea typeface="宋体" pitchFamily="2" charset="-122"/>
              </a:rPr>
              <a:t>《</a:t>
            </a:r>
            <a:r>
              <a:rPr lang="zh-CN" altLang="en-US" sz="1100">
                <a:latin typeface="Calibri" pitchFamily="34" charset="0"/>
                <a:ea typeface="宋体" pitchFamily="2" charset="-122"/>
              </a:rPr>
              <a:t>企业职工奖惩条例</a:t>
            </a:r>
            <a:r>
              <a:rPr lang="en-US" altLang="zh-CN" sz="1100">
                <a:latin typeface="Calibri" pitchFamily="34" charset="0"/>
                <a:ea typeface="宋体" pitchFamily="2" charset="-122"/>
              </a:rPr>
              <a:t>》</a:t>
            </a:r>
            <a:r>
              <a:rPr lang="zh-CN" altLang="en-US" sz="1100">
                <a:latin typeface="Calibri" pitchFamily="34" charset="0"/>
                <a:ea typeface="宋体" pitchFamily="2" charset="-122"/>
              </a:rPr>
              <a:t>（以下简称</a:t>
            </a:r>
            <a:r>
              <a:rPr lang="en-US" altLang="zh-CN" sz="1100">
                <a:latin typeface="Calibri" pitchFamily="34" charset="0"/>
                <a:ea typeface="宋体" pitchFamily="2" charset="-122"/>
              </a:rPr>
              <a:t>《</a:t>
            </a:r>
            <a:r>
              <a:rPr lang="zh-CN" altLang="en-US" sz="1100">
                <a:latin typeface="Calibri" pitchFamily="34" charset="0"/>
                <a:ea typeface="宋体" pitchFamily="2" charset="-122"/>
              </a:rPr>
              <a:t>条例</a:t>
            </a:r>
            <a:r>
              <a:rPr lang="en-US" altLang="zh-CN" sz="1100">
                <a:latin typeface="Calibri" pitchFamily="34" charset="0"/>
                <a:ea typeface="宋体" pitchFamily="2" charset="-122"/>
              </a:rPr>
              <a:t>》</a:t>
            </a:r>
            <a:r>
              <a:rPr lang="zh-CN" altLang="en-US" sz="1100">
                <a:latin typeface="Calibri" pitchFamily="34" charset="0"/>
                <a:ea typeface="宋体" pitchFamily="2" charset="-122"/>
              </a:rPr>
              <a:t>）。该条款在</a:t>
            </a:r>
            <a:r>
              <a:rPr lang="en-US" altLang="zh-CN" sz="1100">
                <a:latin typeface="Calibri" pitchFamily="34" charset="0"/>
                <a:ea typeface="宋体" pitchFamily="2" charset="-122"/>
              </a:rPr>
              <a:t>《</a:t>
            </a:r>
            <a:r>
              <a:rPr lang="zh-CN" altLang="en-US" sz="1100">
                <a:latin typeface="Calibri" pitchFamily="34" charset="0"/>
                <a:ea typeface="宋体" pitchFamily="2" charset="-122"/>
              </a:rPr>
              <a:t>劳动法</a:t>
            </a:r>
            <a:r>
              <a:rPr lang="en-US" altLang="zh-CN" sz="1100">
                <a:latin typeface="Calibri" pitchFamily="34" charset="0"/>
                <a:ea typeface="宋体" pitchFamily="2" charset="-122"/>
              </a:rPr>
              <a:t>》</a:t>
            </a:r>
            <a:r>
              <a:rPr lang="zh-CN" altLang="en-US" sz="1100">
                <a:latin typeface="Calibri" pitchFamily="34" charset="0"/>
                <a:ea typeface="宋体" pitchFamily="2" charset="-122"/>
              </a:rPr>
              <a:t>、</a:t>
            </a:r>
            <a:r>
              <a:rPr lang="en-US" altLang="zh-CN" sz="1100">
                <a:latin typeface="Calibri" pitchFamily="34" charset="0"/>
                <a:ea typeface="宋体" pitchFamily="2" charset="-122"/>
              </a:rPr>
              <a:t>《</a:t>
            </a:r>
            <a:r>
              <a:rPr lang="zh-CN" altLang="en-US" sz="1100">
                <a:latin typeface="Calibri" pitchFamily="34" charset="0"/>
                <a:ea typeface="宋体" pitchFamily="2" charset="-122"/>
              </a:rPr>
              <a:t>劳动合同法</a:t>
            </a:r>
            <a:r>
              <a:rPr lang="en-US" altLang="zh-CN" sz="1100">
                <a:latin typeface="Calibri" pitchFamily="34" charset="0"/>
                <a:ea typeface="宋体" pitchFamily="2" charset="-122"/>
              </a:rPr>
              <a:t>》</a:t>
            </a:r>
            <a:r>
              <a:rPr lang="zh-CN" altLang="en-US" sz="1100">
                <a:latin typeface="Calibri" pitchFamily="34" charset="0"/>
                <a:ea typeface="宋体" pitchFamily="2" charset="-122"/>
              </a:rPr>
              <a:t>等法律没颁布实施之前，看似也都无可厚非，毕竟从计划经济转型过来。但随着新</a:t>
            </a:r>
            <a:r>
              <a:rPr lang="en-US" altLang="zh-CN" sz="1100">
                <a:latin typeface="Calibri" pitchFamily="34" charset="0"/>
                <a:ea typeface="宋体" pitchFamily="2" charset="-122"/>
              </a:rPr>
              <a:t>《</a:t>
            </a:r>
            <a:r>
              <a:rPr lang="zh-CN" altLang="en-US" sz="1100">
                <a:latin typeface="Calibri" pitchFamily="34" charset="0"/>
                <a:ea typeface="宋体" pitchFamily="2" charset="-122"/>
              </a:rPr>
              <a:t>劳动合同法</a:t>
            </a:r>
            <a:r>
              <a:rPr lang="en-US" altLang="zh-CN" sz="1100">
                <a:latin typeface="Calibri" pitchFamily="34" charset="0"/>
                <a:ea typeface="宋体" pitchFamily="2" charset="-122"/>
              </a:rPr>
              <a:t>》</a:t>
            </a:r>
            <a:r>
              <a:rPr lang="zh-CN" altLang="en-US" sz="1100">
                <a:latin typeface="Calibri" pitchFamily="34" charset="0"/>
                <a:ea typeface="宋体" pitchFamily="2" charset="-122"/>
              </a:rPr>
              <a:t>等劳动法律法规的颁布实施，并且</a:t>
            </a:r>
            <a:r>
              <a:rPr lang="en-US" altLang="zh-CN" sz="1100">
                <a:latin typeface="Calibri" pitchFamily="34" charset="0"/>
                <a:ea typeface="宋体" pitchFamily="2" charset="-122"/>
              </a:rPr>
              <a:t>《</a:t>
            </a:r>
            <a:r>
              <a:rPr lang="zh-CN" altLang="en-US" sz="1100">
                <a:latin typeface="Calibri" pitchFamily="34" charset="0"/>
                <a:ea typeface="宋体" pitchFamily="2" charset="-122"/>
              </a:rPr>
              <a:t>条例</a:t>
            </a:r>
            <a:r>
              <a:rPr lang="en-US" altLang="zh-CN" sz="1100">
                <a:latin typeface="Calibri" pitchFamily="34" charset="0"/>
                <a:ea typeface="宋体" pitchFamily="2" charset="-122"/>
              </a:rPr>
              <a:t>》</a:t>
            </a:r>
            <a:r>
              <a:rPr lang="zh-CN" altLang="en-US" sz="1100">
                <a:latin typeface="Calibri" pitchFamily="34" charset="0"/>
                <a:ea typeface="宋体" pitchFamily="2" charset="-122"/>
              </a:rPr>
              <a:t>于</a:t>
            </a:r>
            <a:r>
              <a:rPr lang="en-US" altLang="zh-CN" sz="1100">
                <a:latin typeface="Calibri" pitchFamily="34" charset="0"/>
                <a:ea typeface="宋体" pitchFamily="2" charset="-122"/>
              </a:rPr>
              <a:t>2008 </a:t>
            </a:r>
            <a:r>
              <a:rPr lang="zh-CN" altLang="en-US" sz="1100">
                <a:latin typeface="Calibri" pitchFamily="34" charset="0"/>
                <a:ea typeface="宋体" pitchFamily="2" charset="-122"/>
              </a:rPr>
              <a:t>年</a:t>
            </a:r>
            <a:r>
              <a:rPr lang="en-US" altLang="zh-CN" sz="1100">
                <a:latin typeface="Calibri" pitchFamily="34" charset="0"/>
                <a:ea typeface="宋体" pitchFamily="2" charset="-122"/>
              </a:rPr>
              <a:t>1 </a:t>
            </a:r>
            <a:r>
              <a:rPr lang="zh-CN" altLang="en-US" sz="1100">
                <a:latin typeface="Calibri" pitchFamily="34" charset="0"/>
                <a:ea typeface="宋体" pitchFamily="2" charset="-122"/>
              </a:rPr>
              <a:t>月</a:t>
            </a:r>
            <a:r>
              <a:rPr lang="en-US" altLang="zh-CN" sz="1100">
                <a:latin typeface="Calibri" pitchFamily="34" charset="0"/>
                <a:ea typeface="宋体" pitchFamily="2" charset="-122"/>
              </a:rPr>
              <a:t>15 </a:t>
            </a:r>
            <a:r>
              <a:rPr lang="zh-CN" altLang="en-US" sz="1100">
                <a:latin typeface="Calibri" pitchFamily="34" charset="0"/>
                <a:ea typeface="宋体" pitchFamily="2" charset="-122"/>
              </a:rPr>
              <a:t>日被国务院</a:t>
            </a:r>
            <a:r>
              <a:rPr lang="en-US" altLang="zh-CN" sz="1100">
                <a:latin typeface="Calibri" pitchFamily="34" charset="0"/>
                <a:ea typeface="宋体" pitchFamily="2" charset="-122"/>
              </a:rPr>
              <a:t>516 </a:t>
            </a:r>
            <a:r>
              <a:rPr lang="zh-CN" altLang="en-US" sz="1100">
                <a:latin typeface="Calibri" pitchFamily="34" charset="0"/>
                <a:ea typeface="宋体" pitchFamily="2" charset="-122"/>
              </a:rPr>
              <a:t>号令废止，并明确该</a:t>
            </a:r>
            <a:r>
              <a:rPr lang="en-US" altLang="zh-CN" sz="1100">
                <a:latin typeface="Calibri" pitchFamily="34" charset="0"/>
                <a:ea typeface="宋体" pitchFamily="2" charset="-122"/>
              </a:rPr>
              <a:t>《</a:t>
            </a:r>
            <a:r>
              <a:rPr lang="zh-CN" altLang="en-US" sz="1100">
                <a:latin typeface="Calibri" pitchFamily="34" charset="0"/>
                <a:ea typeface="宋体" pitchFamily="2" charset="-122"/>
              </a:rPr>
              <a:t>条例</a:t>
            </a:r>
            <a:r>
              <a:rPr lang="en-US" altLang="zh-CN" sz="1100">
                <a:latin typeface="Calibri" pitchFamily="34" charset="0"/>
                <a:ea typeface="宋体" pitchFamily="2" charset="-122"/>
              </a:rPr>
              <a:t>》</a:t>
            </a:r>
            <a:r>
              <a:rPr lang="zh-CN" altLang="en-US" sz="1100">
                <a:latin typeface="Calibri" pitchFamily="34" charset="0"/>
                <a:ea typeface="宋体" pitchFamily="2" charset="-122"/>
              </a:rPr>
              <a:t>被</a:t>
            </a:r>
            <a:r>
              <a:rPr lang="en-US" altLang="zh-CN" sz="1100">
                <a:latin typeface="Calibri" pitchFamily="34" charset="0"/>
                <a:ea typeface="宋体" pitchFamily="2" charset="-122"/>
              </a:rPr>
              <a:t>《</a:t>
            </a:r>
            <a:r>
              <a:rPr lang="zh-CN" altLang="en-US" sz="1100">
                <a:latin typeface="Calibri" pitchFamily="34" charset="0"/>
                <a:ea typeface="宋体" pitchFamily="2" charset="-122"/>
              </a:rPr>
              <a:t>中华人民共和国劳动法</a:t>
            </a:r>
            <a:r>
              <a:rPr lang="en-US" altLang="zh-CN" sz="1100">
                <a:latin typeface="Calibri" pitchFamily="34" charset="0"/>
                <a:ea typeface="宋体" pitchFamily="2" charset="-122"/>
              </a:rPr>
              <a:t>》</a:t>
            </a:r>
            <a:r>
              <a:rPr lang="zh-CN" altLang="en-US" sz="1100">
                <a:latin typeface="Calibri" pitchFamily="34" charset="0"/>
                <a:ea typeface="宋体" pitchFamily="2" charset="-122"/>
              </a:rPr>
              <a:t>和</a:t>
            </a:r>
            <a:r>
              <a:rPr lang="en-US" altLang="zh-CN" sz="1100">
                <a:latin typeface="Calibri" pitchFamily="34" charset="0"/>
                <a:ea typeface="宋体" pitchFamily="2" charset="-122"/>
              </a:rPr>
              <a:t>《</a:t>
            </a:r>
            <a:r>
              <a:rPr lang="zh-CN" altLang="en-US" sz="1100">
                <a:latin typeface="Calibri" pitchFamily="34" charset="0"/>
                <a:ea typeface="宋体" pitchFamily="2" charset="-122"/>
              </a:rPr>
              <a:t>中华人民共和国劳动合同法</a:t>
            </a:r>
            <a:r>
              <a:rPr lang="en-US" altLang="zh-CN" sz="1100">
                <a:latin typeface="Calibri" pitchFamily="34" charset="0"/>
                <a:ea typeface="宋体" pitchFamily="2" charset="-122"/>
              </a:rPr>
              <a:t>》</a:t>
            </a:r>
            <a:r>
              <a:rPr lang="zh-CN" altLang="en-US" sz="1100">
                <a:latin typeface="Calibri" pitchFamily="34" charset="0"/>
                <a:ea typeface="宋体" pitchFamily="2" charset="-122"/>
              </a:rPr>
              <a:t>代替，企业的规章制度应该不能再出现诸如开除、除名、辞退、罚款等条款。</a:t>
            </a:r>
            <a:endParaRPr lang="zh-CN" altLang="en-US"/>
          </a:p>
        </p:txBody>
      </p:sp>
      <p:sp>
        <p:nvSpPr>
          <p:cNvPr id="34819" name="TextBox 2"/>
          <p:cNvSpPr txBox="1">
            <a:spLocks noChangeArrowheads="1"/>
          </p:cNvSpPr>
          <p:nvPr/>
        </p:nvSpPr>
        <p:spPr bwMode="auto">
          <a:xfrm>
            <a:off x="304800" y="228600"/>
            <a:ext cx="1277938" cy="369888"/>
          </a:xfrm>
          <a:prstGeom prst="rect">
            <a:avLst/>
          </a:prstGeom>
          <a:noFill/>
          <a:ln w="9525">
            <a:noFill/>
            <a:miter lim="800000"/>
            <a:headEnd/>
            <a:tailEnd/>
          </a:ln>
        </p:spPr>
        <p:txBody>
          <a:bodyPr wrap="none">
            <a:spAutoFit/>
          </a:bodyPr>
          <a:lstStyle/>
          <a:p>
            <a:r>
              <a:rPr lang="zh-CN" altLang="en-US" u="sng">
                <a:latin typeface="Lucida Sans Unicode" pitchFamily="34" charset="0"/>
              </a:rPr>
              <a:t>个案讨论 </a:t>
            </a:r>
            <a:r>
              <a:rPr lang="en-US" altLang="zh-CN" u="sng">
                <a:latin typeface="Lucida Sans Unicode" pitchFamily="34" charset="0"/>
              </a:rPr>
              <a:t>4</a:t>
            </a:r>
            <a:endParaRPr lang="en-US" altLang="zh-CN" u="sng">
              <a:latin typeface="Lucida Sans Unicode" pitchFamily="34" charset="0"/>
              <a:ea typeface="宋体" pitchFamily="2" charset="-122"/>
            </a:endParaRPr>
          </a:p>
        </p:txBody>
      </p:sp>
      <p:sp>
        <p:nvSpPr>
          <p:cNvPr id="34820" name="Slide Number Placeholder 3"/>
          <p:cNvSpPr>
            <a:spLocks noGrp="1"/>
          </p:cNvSpPr>
          <p:nvPr>
            <p:ph type="sldNum" sz="quarter" idx="12"/>
          </p:nvPr>
        </p:nvSpPr>
        <p:spPr bwMode="auto">
          <a:noFill/>
          <a:ln>
            <a:miter lim="800000"/>
            <a:headEnd/>
            <a:tailEnd/>
          </a:ln>
        </p:spPr>
        <p:txBody>
          <a:bodyPr/>
          <a:lstStyle/>
          <a:p>
            <a:fld id="{0C90D3DB-ACD2-41AA-BFDA-C82EA63A2BB9}" type="slidenum">
              <a:rPr lang="en-US" altLang="zh-CN"/>
              <a:pPr/>
              <a:t>26</a:t>
            </a:fld>
            <a:endParaRPr lang="en-US" alt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914400" y="381000"/>
            <a:ext cx="7315200" cy="646113"/>
          </a:xfrm>
          <a:prstGeom prst="rect">
            <a:avLst/>
          </a:prstGeom>
          <a:noFill/>
          <a:ln w="9525">
            <a:noFill/>
            <a:miter lim="800000"/>
            <a:headEnd/>
            <a:tailEnd/>
          </a:ln>
        </p:spPr>
        <p:txBody>
          <a:bodyPr>
            <a:spAutoFit/>
          </a:bodyPr>
          <a:lstStyle/>
          <a:p>
            <a:pPr algn="ctr"/>
            <a:r>
              <a:rPr lang="zh-CN" altLang="en-US" sz="3600" b="1">
                <a:latin typeface="黑体" pitchFamily="49" charset="-122"/>
              </a:rPr>
              <a:t>教育和预防</a:t>
            </a:r>
            <a:endParaRPr lang="en-US" altLang="zh-CN" sz="3600" b="1">
              <a:latin typeface="黑体" pitchFamily="49" charset="-122"/>
            </a:endParaRPr>
          </a:p>
        </p:txBody>
      </p:sp>
      <p:sp>
        <p:nvSpPr>
          <p:cNvPr id="12291" name="TextBox 4"/>
          <p:cNvSpPr txBox="1">
            <a:spLocks noChangeArrowheads="1"/>
          </p:cNvSpPr>
          <p:nvPr/>
        </p:nvSpPr>
        <p:spPr bwMode="auto">
          <a:xfrm>
            <a:off x="685800" y="1295400"/>
            <a:ext cx="7772400" cy="3754438"/>
          </a:xfrm>
          <a:prstGeom prst="rect">
            <a:avLst/>
          </a:prstGeom>
          <a:noFill/>
          <a:ln w="9525">
            <a:noFill/>
            <a:miter lim="800000"/>
            <a:headEnd/>
            <a:tailEnd/>
          </a:ln>
        </p:spPr>
        <p:txBody>
          <a:bodyPr>
            <a:spAutoFit/>
          </a:bodyPr>
          <a:lstStyle/>
          <a:p>
            <a:pPr>
              <a:buFont typeface="Arial" charset="0"/>
              <a:buChar char="•"/>
            </a:pPr>
            <a:r>
              <a:rPr lang="en-US" altLang="zh-CN" sz="2000" b="1">
                <a:latin typeface="Lucida Sans Unicode" pitchFamily="34" charset="0"/>
                <a:ea typeface="宋体" pitchFamily="2" charset="-122"/>
              </a:rPr>
              <a:t> </a:t>
            </a:r>
            <a:r>
              <a:rPr lang="zh-CN" altLang="en-US" sz="2000" b="1">
                <a:latin typeface="Lucida Sans Unicode" pitchFamily="34" charset="0"/>
              </a:rPr>
              <a:t>我们的员工都接受过哪些培训和教育？</a:t>
            </a:r>
            <a:r>
              <a:rPr lang="en-US" altLang="zh-CN" sz="2000" b="1">
                <a:latin typeface="Lucida Sans Unicode" pitchFamily="34" charset="0"/>
              </a:rPr>
              <a:t/>
            </a:r>
            <a:br>
              <a:rPr lang="en-US" altLang="zh-CN" sz="2000" b="1">
                <a:latin typeface="Lucida Sans Unicode" pitchFamily="34" charset="0"/>
              </a:rPr>
            </a:br>
            <a:endParaRPr lang="en-US" altLang="zh-CN" sz="2000" b="1">
              <a:latin typeface="Lucida Sans Unicode" pitchFamily="34" charset="0"/>
            </a:endParaRPr>
          </a:p>
          <a:p>
            <a:r>
              <a:rPr lang="en-US" altLang="zh-CN" b="1">
                <a:latin typeface="Lucida Sans Unicode" pitchFamily="34" charset="0"/>
              </a:rPr>
              <a:t>	</a:t>
            </a:r>
            <a:r>
              <a:rPr lang="zh-CN" altLang="en-US" b="1">
                <a:latin typeface="Lucida Sans Unicode" pitchFamily="34" charset="0"/>
              </a:rPr>
              <a:t>－ 操作流程</a:t>
            </a:r>
            <a:endParaRPr lang="en-US" altLang="zh-CN" b="1">
              <a:latin typeface="Lucida Sans Unicode" pitchFamily="34" charset="0"/>
            </a:endParaRPr>
          </a:p>
          <a:p>
            <a:endParaRPr lang="en-US" altLang="zh-CN" b="1">
              <a:latin typeface="Lucida Sans Unicode" pitchFamily="34" charset="0"/>
            </a:endParaRPr>
          </a:p>
          <a:p>
            <a:r>
              <a:rPr lang="en-US" altLang="zh-CN" b="1">
                <a:latin typeface="Lucida Sans Unicode" pitchFamily="34" charset="0"/>
              </a:rPr>
              <a:t>	</a:t>
            </a:r>
            <a:r>
              <a:rPr lang="zh-CN" altLang="en-US" b="1">
                <a:latin typeface="Lucida Sans Unicode" pitchFamily="34" charset="0"/>
              </a:rPr>
              <a:t>－规章制度</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t>
            </a:r>
            <a:r>
              <a:rPr lang="zh-CN" altLang="en-US" b="1">
                <a:latin typeface="Lucida Sans Unicode" pitchFamily="34" charset="0"/>
              </a:rPr>
              <a:t>－ 企业文化</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t>
            </a:r>
            <a:r>
              <a:rPr lang="zh-CN" altLang="en-US" b="1">
                <a:latin typeface="Lucida Sans Unicode" pitchFamily="34" charset="0"/>
              </a:rPr>
              <a:t>－应知应会的基本要求，哪怕是多么简单的事情！</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t>
            </a:r>
            <a:r>
              <a:rPr lang="zh-CN" altLang="en-US" b="1">
                <a:latin typeface="Lucida Sans Unicode" pitchFamily="34" charset="0"/>
              </a:rPr>
              <a:t>－ 员工知晓、签名、承诺和认可</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t>
            </a:r>
            <a:r>
              <a:rPr lang="zh-CN" altLang="en-US" b="1">
                <a:latin typeface="Lucida Sans Unicode" pitchFamily="34" charset="0"/>
              </a:rPr>
              <a:t>－ 存档记录</a:t>
            </a:r>
            <a:endParaRPr lang="zh-CN" altLang="en-US" b="1">
              <a:latin typeface="Lucida Sans Unicode" pitchFamily="34" charset="0"/>
              <a:ea typeface="宋体" pitchFamily="2" charset="-122"/>
            </a:endParaRPr>
          </a:p>
        </p:txBody>
      </p:sp>
      <p:sp>
        <p:nvSpPr>
          <p:cNvPr id="12292" name="TextBox 3"/>
          <p:cNvSpPr txBox="1">
            <a:spLocks noChangeArrowheads="1"/>
          </p:cNvSpPr>
          <p:nvPr/>
        </p:nvSpPr>
        <p:spPr bwMode="auto">
          <a:xfrm>
            <a:off x="1219200" y="5638800"/>
            <a:ext cx="6378575" cy="400050"/>
          </a:xfrm>
          <a:prstGeom prst="rect">
            <a:avLst/>
          </a:prstGeom>
          <a:noFill/>
          <a:ln w="9525">
            <a:noFill/>
            <a:miter lim="800000"/>
            <a:headEnd/>
            <a:tailEnd/>
          </a:ln>
        </p:spPr>
        <p:txBody>
          <a:bodyPr wrap="none">
            <a:spAutoFit/>
          </a:bodyPr>
          <a:lstStyle/>
          <a:p>
            <a:r>
              <a:rPr lang="zh-CN" altLang="en-US" sz="2000" b="1" u="sng">
                <a:solidFill>
                  <a:srgbClr val="FF0000"/>
                </a:solidFill>
                <a:latin typeface="黑体" pitchFamily="49" charset="-122"/>
              </a:rPr>
              <a:t>做好自我的保护、防范是减少员工问题、矛盾的基础！</a:t>
            </a:r>
          </a:p>
        </p:txBody>
      </p:sp>
      <p:sp>
        <p:nvSpPr>
          <p:cNvPr id="12293" name="Slide Number Placeholder 5"/>
          <p:cNvSpPr>
            <a:spLocks noGrp="1"/>
          </p:cNvSpPr>
          <p:nvPr>
            <p:ph type="sldNum" sz="quarter" idx="12"/>
          </p:nvPr>
        </p:nvSpPr>
        <p:spPr bwMode="auto">
          <a:noFill/>
          <a:ln>
            <a:miter lim="800000"/>
            <a:headEnd/>
            <a:tailEnd/>
          </a:ln>
        </p:spPr>
        <p:txBody>
          <a:bodyPr/>
          <a:lstStyle/>
          <a:p>
            <a:fld id="{BCDC43E2-4622-466A-A21E-3AE822A13240}" type="slidenum">
              <a:rPr lang="en-US" altLang="zh-CN"/>
              <a:pPr/>
              <a:t>3</a:t>
            </a:fld>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533400" y="1600200"/>
            <a:ext cx="8077200" cy="4524375"/>
          </a:xfrm>
          <a:prstGeom prst="rect">
            <a:avLst/>
          </a:prstGeom>
          <a:noFill/>
          <a:ln w="9525">
            <a:noFill/>
            <a:miter lim="800000"/>
            <a:headEnd/>
            <a:tailEnd/>
          </a:ln>
        </p:spPr>
        <p:txBody>
          <a:bodyPr>
            <a:spAutoFit/>
          </a:bodyPr>
          <a:lstStyle/>
          <a:p>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ea typeface="宋体" pitchFamily="2" charset="-122"/>
              </a:rPr>
              <a:t>1</a:t>
            </a:r>
            <a:r>
              <a:rPr lang="zh-CN" altLang="en-US" b="1">
                <a:latin typeface="Lucida Sans Unicode" pitchFamily="34" charset="0"/>
              </a:rPr>
              <a:t>、工资现在已经成为是一线劳动工人与企业劳资矛盾激化的主要诱因</a:t>
            </a:r>
            <a:r>
              <a:rPr lang="en-US" altLang="zh-CN" b="1">
                <a:latin typeface="Lucida Sans Unicode" pitchFamily="34" charset="0"/>
              </a:rPr>
              <a:t/>
            </a:r>
            <a:br>
              <a:rPr lang="en-US" altLang="zh-CN" b="1">
                <a:latin typeface="Lucida Sans Unicode" pitchFamily="34" charset="0"/>
              </a:rPr>
            </a:br>
            <a:endParaRPr lang="en-US" altLang="zh-CN" b="1">
              <a:latin typeface="Lucida Sans Unicode" pitchFamily="34" charset="0"/>
            </a:endParaRPr>
          </a:p>
          <a:p>
            <a:r>
              <a:rPr lang="en-US" altLang="zh-CN" b="1">
                <a:latin typeface="Lucida Sans Unicode" pitchFamily="34" charset="0"/>
              </a:rPr>
              <a:t>2</a:t>
            </a:r>
            <a:r>
              <a:rPr lang="zh-CN" altLang="en-US" b="1">
                <a:latin typeface="Lucida Sans Unicode" pitchFamily="34" charset="0"/>
              </a:rPr>
              <a:t>、罚款制度</a:t>
            </a:r>
            <a:r>
              <a:rPr lang="en-US" altLang="zh-CN" b="1">
                <a:latin typeface="Lucida Sans Unicode" pitchFamily="34" charset="0"/>
              </a:rPr>
              <a:t/>
            </a:r>
            <a:br>
              <a:rPr lang="en-US" altLang="zh-CN" b="1">
                <a:latin typeface="Lucida Sans Unicode" pitchFamily="34" charset="0"/>
              </a:rPr>
            </a:br>
            <a:endParaRPr lang="en-US" altLang="zh-CN" b="1">
              <a:latin typeface="Lucida Sans Unicode" pitchFamily="34" charset="0"/>
            </a:endParaRPr>
          </a:p>
          <a:p>
            <a:r>
              <a:rPr lang="en-US" altLang="zh-CN" b="1">
                <a:latin typeface="Lucida Sans Unicode" pitchFamily="34" charset="0"/>
              </a:rPr>
              <a:t>3</a:t>
            </a:r>
            <a:r>
              <a:rPr lang="zh-CN" altLang="en-US" b="1">
                <a:latin typeface="Lucida Sans Unicode" pitchFamily="34" charset="0"/>
              </a:rPr>
              <a:t>、粗口（不要以为“国骂”就不以为然！）</a:t>
            </a:r>
            <a:r>
              <a:rPr lang="en-US" altLang="zh-CN" b="1">
                <a:latin typeface="Lucida Sans Unicode" pitchFamily="34" charset="0"/>
              </a:rPr>
              <a:t/>
            </a:r>
            <a:br>
              <a:rPr lang="en-US" altLang="zh-CN" b="1">
                <a:latin typeface="Lucida Sans Unicode" pitchFamily="34" charset="0"/>
              </a:rPr>
            </a:br>
            <a:endParaRPr lang="en-US" altLang="zh-CN" b="1">
              <a:latin typeface="Lucida Sans Unicode" pitchFamily="34" charset="0"/>
            </a:endParaRPr>
          </a:p>
          <a:p>
            <a:r>
              <a:rPr lang="en-US" altLang="zh-CN" b="1">
                <a:latin typeface="Lucida Sans Unicode" pitchFamily="34" charset="0"/>
              </a:rPr>
              <a:t>4</a:t>
            </a:r>
            <a:r>
              <a:rPr lang="zh-CN" altLang="en-US" b="1">
                <a:latin typeface="Lucida Sans Unicode" pitchFamily="34" charset="0"/>
              </a:rPr>
              <a:t>、语言表达不恰当</a:t>
            </a:r>
            <a:r>
              <a:rPr lang="en-US" altLang="zh-CN" b="1">
                <a:latin typeface="Lucida Sans Unicode" pitchFamily="34" charset="0"/>
              </a:rPr>
              <a:t/>
            </a:r>
            <a:br>
              <a:rPr lang="en-US" altLang="zh-CN" b="1">
                <a:latin typeface="Lucida Sans Unicode" pitchFamily="34" charset="0"/>
              </a:rPr>
            </a:br>
            <a:endParaRPr lang="en-US" altLang="zh-CN" b="1">
              <a:latin typeface="Lucida Sans Unicode" pitchFamily="34" charset="0"/>
            </a:endParaRPr>
          </a:p>
          <a:p>
            <a:r>
              <a:rPr lang="en-US" altLang="zh-CN" b="1">
                <a:latin typeface="Lucida Sans Unicode" pitchFamily="34" charset="0"/>
              </a:rPr>
              <a:t>5</a:t>
            </a:r>
            <a:r>
              <a:rPr lang="zh-CN" altLang="en-US" b="1">
                <a:latin typeface="Lucida Sans Unicode" pitchFamily="34" charset="0"/>
              </a:rPr>
              <a:t>、工作方法单一粗暴</a:t>
            </a:r>
            <a:endParaRPr lang="en-US" altLang="zh-CN" b="1">
              <a:latin typeface="Lucida Sans Unicode" pitchFamily="34" charset="0"/>
            </a:endParaRPr>
          </a:p>
          <a:p>
            <a:endParaRPr lang="zh-CN" altLang="en-US" b="1">
              <a:latin typeface="Lucida Sans Unicode" pitchFamily="34" charset="0"/>
              <a:ea typeface="宋体" pitchFamily="2" charset="-122"/>
            </a:endParaRPr>
          </a:p>
          <a:p>
            <a:r>
              <a:rPr lang="en-US" altLang="zh-CN" b="1">
                <a:latin typeface="Lucida Sans Unicode" pitchFamily="34" charset="0"/>
                <a:ea typeface="宋体" pitchFamily="2" charset="-122"/>
              </a:rPr>
              <a:t>6</a:t>
            </a:r>
            <a:r>
              <a:rPr lang="zh-CN" altLang="en-US" b="1">
                <a:latin typeface="Lucida Sans Unicode" pitchFamily="34" charset="0"/>
              </a:rPr>
              <a:t>、职业疾病</a:t>
            </a:r>
            <a:endParaRPr lang="en-US" altLang="zh-CN" b="1">
              <a:latin typeface="Lucida Sans Unicode" pitchFamily="34" charset="0"/>
            </a:endParaRPr>
          </a:p>
          <a:p>
            <a:endParaRPr lang="zh-CN" altLang="en-US" b="1">
              <a:latin typeface="Lucida Sans Unicode" pitchFamily="34" charset="0"/>
              <a:ea typeface="宋体" pitchFamily="2" charset="-122"/>
            </a:endParaRPr>
          </a:p>
          <a:p>
            <a:r>
              <a:rPr lang="en-US" altLang="zh-CN" b="1">
                <a:latin typeface="Lucida Sans Unicode" pitchFamily="34" charset="0"/>
                <a:ea typeface="宋体" pitchFamily="2" charset="-122"/>
              </a:rPr>
              <a:t>7</a:t>
            </a:r>
            <a:r>
              <a:rPr lang="zh-CN" altLang="en-US" b="1">
                <a:latin typeface="Lucida Sans Unicode" pitchFamily="34" charset="0"/>
              </a:rPr>
              <a:t>、加班时间</a:t>
            </a:r>
            <a:endParaRPr lang="en-US" altLang="zh-CN" b="1">
              <a:latin typeface="Lucida Sans Unicode" pitchFamily="34" charset="0"/>
            </a:endParaRPr>
          </a:p>
          <a:p>
            <a:endParaRPr lang="zh-CN" altLang="en-US" b="1">
              <a:latin typeface="Lucida Sans Unicode" pitchFamily="34" charset="0"/>
              <a:ea typeface="宋体" pitchFamily="2" charset="-122"/>
            </a:endParaRPr>
          </a:p>
          <a:p>
            <a:r>
              <a:rPr lang="en-US" altLang="zh-CN" b="1">
                <a:latin typeface="Lucida Sans Unicode" pitchFamily="34" charset="0"/>
                <a:ea typeface="宋体" pitchFamily="2" charset="-122"/>
              </a:rPr>
              <a:t>8</a:t>
            </a:r>
            <a:r>
              <a:rPr lang="zh-CN" altLang="en-US" b="1">
                <a:latin typeface="Lucida Sans Unicode" pitchFamily="34" charset="0"/>
              </a:rPr>
              <a:t>、员工法定福利</a:t>
            </a:r>
            <a:endParaRPr lang="zh-CN" altLang="en-US" b="1">
              <a:latin typeface="Lucida Sans Unicode" pitchFamily="34" charset="0"/>
              <a:ea typeface="宋体" pitchFamily="2" charset="-122"/>
            </a:endParaRPr>
          </a:p>
        </p:txBody>
      </p:sp>
      <p:sp>
        <p:nvSpPr>
          <p:cNvPr id="11267" name="TextBox 4"/>
          <p:cNvSpPr txBox="1">
            <a:spLocks noChangeArrowheads="1"/>
          </p:cNvSpPr>
          <p:nvPr/>
        </p:nvSpPr>
        <p:spPr bwMode="auto">
          <a:xfrm>
            <a:off x="2133600" y="533400"/>
            <a:ext cx="4354513" cy="646113"/>
          </a:xfrm>
          <a:prstGeom prst="rect">
            <a:avLst/>
          </a:prstGeom>
          <a:noFill/>
          <a:ln w="9525">
            <a:noFill/>
            <a:miter lim="800000"/>
            <a:headEnd/>
            <a:tailEnd/>
          </a:ln>
        </p:spPr>
        <p:txBody>
          <a:bodyPr wrap="none">
            <a:spAutoFit/>
          </a:bodyPr>
          <a:lstStyle/>
          <a:p>
            <a:r>
              <a:rPr lang="zh-CN" altLang="en-US" sz="3600" b="1">
                <a:latin typeface="黑体" pitchFamily="49" charset="-122"/>
              </a:rPr>
              <a:t>警惕劳资关系激化点</a:t>
            </a:r>
            <a:endParaRPr lang="zh-CN" altLang="en-US" sz="3600">
              <a:latin typeface="Lucida Sans Unicode" pitchFamily="34" charset="0"/>
              <a:ea typeface="宋体" pitchFamily="2" charset="-122"/>
            </a:endParaRPr>
          </a:p>
        </p:txBody>
      </p:sp>
      <p:sp>
        <p:nvSpPr>
          <p:cNvPr id="11268" name="Slide Number Placeholder 5"/>
          <p:cNvSpPr>
            <a:spLocks noGrp="1"/>
          </p:cNvSpPr>
          <p:nvPr>
            <p:ph type="sldNum" sz="quarter" idx="12"/>
          </p:nvPr>
        </p:nvSpPr>
        <p:spPr bwMode="auto">
          <a:noFill/>
          <a:ln>
            <a:miter lim="800000"/>
            <a:headEnd/>
            <a:tailEnd/>
          </a:ln>
        </p:spPr>
        <p:txBody>
          <a:bodyPr/>
          <a:lstStyle/>
          <a:p>
            <a:fld id="{78BDAE7B-F77B-48F7-838E-58BB5F5BE9A4}" type="slidenum">
              <a:rPr lang="en-US" altLang="zh-CN"/>
              <a:pPr/>
              <a:t>4</a:t>
            </a:fld>
            <a:endParaRPr lang="en-US" altLang="zh-C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838200" y="381000"/>
            <a:ext cx="7315200" cy="646113"/>
          </a:xfrm>
          <a:prstGeom prst="rect">
            <a:avLst/>
          </a:prstGeom>
          <a:noFill/>
          <a:ln w="9525">
            <a:noFill/>
            <a:miter lim="800000"/>
            <a:headEnd/>
            <a:tailEnd/>
          </a:ln>
        </p:spPr>
        <p:txBody>
          <a:bodyPr>
            <a:spAutoFit/>
          </a:bodyPr>
          <a:lstStyle/>
          <a:p>
            <a:pPr algn="ctr"/>
            <a:r>
              <a:rPr lang="zh-CN" altLang="en-US" sz="3600" b="1">
                <a:latin typeface="黑体" pitchFamily="49" charset="-122"/>
              </a:rPr>
              <a:t>制度不合理，努力也枉然！</a:t>
            </a:r>
            <a:endParaRPr lang="en-US" altLang="zh-CN" sz="2400">
              <a:latin typeface="黑体" pitchFamily="49" charset="-122"/>
            </a:endParaRPr>
          </a:p>
        </p:txBody>
      </p:sp>
      <p:sp>
        <p:nvSpPr>
          <p:cNvPr id="13315" name="TextBox 4"/>
          <p:cNvSpPr txBox="1">
            <a:spLocks noChangeArrowheads="1"/>
          </p:cNvSpPr>
          <p:nvPr/>
        </p:nvSpPr>
        <p:spPr bwMode="auto">
          <a:xfrm>
            <a:off x="685800" y="1295400"/>
            <a:ext cx="7772400" cy="4524375"/>
          </a:xfrm>
          <a:prstGeom prst="rect">
            <a:avLst/>
          </a:prstGeom>
          <a:noFill/>
          <a:ln w="9525">
            <a:noFill/>
            <a:miter lim="800000"/>
            <a:headEnd/>
            <a:tailEnd/>
          </a:ln>
        </p:spPr>
        <p:txBody>
          <a:bodyPr>
            <a:spAutoFit/>
          </a:bodyPr>
          <a:lstStyle/>
          <a:p>
            <a:pPr>
              <a:buFont typeface="Arial" charset="0"/>
              <a:buChar char="•"/>
            </a:pPr>
            <a:r>
              <a:rPr lang="zh-CN" altLang="en-US" sz="2000" b="1">
                <a:latin typeface="Lucida Sans Unicode" pitchFamily="34" charset="0"/>
              </a:rPr>
              <a:t> 规章制度的合法性</a:t>
            </a:r>
            <a:r>
              <a:rPr lang="en-US" altLang="zh-CN" sz="2400" b="1">
                <a:latin typeface="Lucida Sans Unicode" pitchFamily="34" charset="0"/>
              </a:rPr>
              <a:t/>
            </a:r>
            <a:br>
              <a:rPr lang="en-US" altLang="zh-CN" sz="2400" b="1">
                <a:latin typeface="Lucida Sans Unicode" pitchFamily="34" charset="0"/>
              </a:rPr>
            </a:br>
            <a:r>
              <a:rPr lang="en-US" altLang="zh-CN" b="1">
                <a:solidFill>
                  <a:srgbClr val="0070C0"/>
                </a:solidFill>
                <a:latin typeface="Lucida Sans Unicode" pitchFamily="34" charset="0"/>
              </a:rPr>
              <a:t>   	</a:t>
            </a:r>
            <a:r>
              <a:rPr lang="en-US" altLang="zh-CN" sz="1600" b="1">
                <a:solidFill>
                  <a:srgbClr val="0070C0"/>
                </a:solidFill>
                <a:latin typeface="Lucida Sans Unicode" pitchFamily="34" charset="0"/>
              </a:rPr>
              <a:t>1. </a:t>
            </a:r>
            <a:r>
              <a:rPr lang="zh-CN" altLang="en-US" sz="1600" b="1">
                <a:solidFill>
                  <a:srgbClr val="0070C0"/>
                </a:solidFill>
                <a:latin typeface="Calibri" pitchFamily="34" charset="0"/>
                <a:ea typeface="宋体" pitchFamily="2" charset="-122"/>
                <a:cs typeface="Times New Roman" pitchFamily="18" charset="0"/>
              </a:rPr>
              <a:t>经过民主程序制定</a:t>
            </a:r>
            <a:r>
              <a:rPr lang="en-US" altLang="zh-CN" sz="1600" b="1">
                <a:solidFill>
                  <a:srgbClr val="0070C0"/>
                </a:solidFill>
                <a:latin typeface="Calibri" pitchFamily="34" charset="0"/>
                <a:ea typeface="宋体" pitchFamily="2" charset="-122"/>
                <a:cs typeface="Times New Roman" pitchFamily="18" charset="0"/>
              </a:rPr>
              <a:t>;</a:t>
            </a:r>
          </a:p>
          <a:p>
            <a:r>
              <a:rPr lang="en-US" altLang="zh-CN" sz="1600" b="1">
                <a:solidFill>
                  <a:srgbClr val="0070C0"/>
                </a:solidFill>
                <a:latin typeface="Calibri" pitchFamily="34" charset="0"/>
                <a:ea typeface="宋体" pitchFamily="2" charset="-122"/>
                <a:cs typeface="Times New Roman" pitchFamily="18" charset="0"/>
              </a:rPr>
              <a:t>  	2. </a:t>
            </a:r>
            <a:r>
              <a:rPr lang="zh-CN" altLang="en-US" sz="1600" b="1">
                <a:solidFill>
                  <a:srgbClr val="0070C0"/>
                </a:solidFill>
                <a:latin typeface="Calibri" pitchFamily="34" charset="0"/>
                <a:ea typeface="宋体" pitchFamily="2" charset="-122"/>
                <a:cs typeface="Times New Roman" pitchFamily="18" charset="0"/>
              </a:rPr>
              <a:t>经过公示并告知；</a:t>
            </a:r>
            <a:r>
              <a:rPr lang="en-US" altLang="zh-CN" sz="1600" b="1">
                <a:solidFill>
                  <a:srgbClr val="0070C0"/>
                </a:solidFill>
                <a:latin typeface="Calibri" pitchFamily="34" charset="0"/>
                <a:ea typeface="宋体" pitchFamily="2" charset="-122"/>
                <a:cs typeface="Times New Roman" pitchFamily="18" charset="0"/>
              </a:rPr>
              <a:t/>
            </a:r>
            <a:br>
              <a:rPr lang="en-US" altLang="zh-CN" sz="1600" b="1">
                <a:solidFill>
                  <a:srgbClr val="0070C0"/>
                </a:solidFill>
                <a:latin typeface="Calibri" pitchFamily="34" charset="0"/>
                <a:ea typeface="宋体" pitchFamily="2" charset="-122"/>
                <a:cs typeface="Times New Roman" pitchFamily="18" charset="0"/>
              </a:rPr>
            </a:br>
            <a:r>
              <a:rPr lang="en-US" altLang="zh-CN" sz="1600" b="1">
                <a:solidFill>
                  <a:srgbClr val="0070C0"/>
                </a:solidFill>
                <a:latin typeface="Calibri" pitchFamily="34" charset="0"/>
                <a:ea typeface="宋体" pitchFamily="2" charset="-122"/>
                <a:cs typeface="Times New Roman" pitchFamily="18" charset="0"/>
              </a:rPr>
              <a:t> 	3. </a:t>
            </a:r>
            <a:r>
              <a:rPr lang="zh-CN" altLang="en-US" sz="1600" b="1">
                <a:solidFill>
                  <a:srgbClr val="0070C0"/>
                </a:solidFill>
                <a:latin typeface="Calibri" pitchFamily="34" charset="0"/>
                <a:ea typeface="宋体" pitchFamily="2" charset="-122"/>
                <a:cs typeface="Times New Roman" pitchFamily="18" charset="0"/>
              </a:rPr>
              <a:t>不违反法律的强制性规定</a:t>
            </a:r>
            <a:r>
              <a:rPr lang="en-US" altLang="zh-CN" sz="1600" b="1">
                <a:solidFill>
                  <a:srgbClr val="0070C0"/>
                </a:solidFill>
                <a:latin typeface="Calibri" pitchFamily="34" charset="0"/>
                <a:ea typeface="宋体" pitchFamily="2" charset="-122"/>
                <a:cs typeface="Times New Roman" pitchFamily="18" charset="0"/>
              </a:rPr>
              <a:t>;</a:t>
            </a:r>
            <a:r>
              <a:rPr lang="en-US" altLang="zh-CN" sz="2400" b="1">
                <a:latin typeface="Lucida Sans Unicode" pitchFamily="34" charset="0"/>
              </a:rPr>
              <a:t/>
            </a:r>
            <a:br>
              <a:rPr lang="en-US" altLang="zh-CN" sz="2400" b="1">
                <a:latin typeface="Lucida Sans Unicode" pitchFamily="34" charset="0"/>
              </a:rPr>
            </a:br>
            <a:endParaRPr lang="en-US" altLang="zh-CN" sz="2400" b="1">
              <a:latin typeface="Lucida Sans Unicode" pitchFamily="34" charset="0"/>
            </a:endParaRPr>
          </a:p>
          <a:p>
            <a:pPr>
              <a:buFont typeface="Arial" charset="0"/>
              <a:buChar char="•"/>
            </a:pPr>
            <a:r>
              <a:rPr lang="zh-CN" altLang="en-US" sz="2000" b="1">
                <a:latin typeface="Lucida Sans Unicode" pitchFamily="34" charset="0"/>
              </a:rPr>
              <a:t> 规章制度制定的适当流程</a:t>
            </a:r>
            <a:r>
              <a:rPr lang="en-US" altLang="zh-CN" sz="2400" b="1">
                <a:latin typeface="Lucida Sans Unicode" pitchFamily="34" charset="0"/>
              </a:rPr>
              <a:t/>
            </a:r>
            <a:br>
              <a:rPr lang="en-US" altLang="zh-CN" sz="2400" b="1">
                <a:latin typeface="Lucida Sans Unicode" pitchFamily="34" charset="0"/>
              </a:rPr>
            </a:br>
            <a:r>
              <a:rPr lang="en-US" altLang="zh-CN" sz="2000" b="1">
                <a:latin typeface="Lucida Sans Unicode" pitchFamily="34" charset="0"/>
              </a:rPr>
              <a:t>	</a:t>
            </a:r>
            <a:r>
              <a:rPr lang="en-US" altLang="zh-CN" sz="1600" b="1">
                <a:solidFill>
                  <a:srgbClr val="0070C0"/>
                </a:solidFill>
                <a:latin typeface="Lucida Sans Unicode" pitchFamily="34" charset="0"/>
              </a:rPr>
              <a:t>1. </a:t>
            </a:r>
            <a:r>
              <a:rPr lang="zh-CN" altLang="en-US" sz="1600" b="1">
                <a:solidFill>
                  <a:srgbClr val="0070C0"/>
                </a:solidFill>
                <a:latin typeface="Lucida Sans Unicode" pitchFamily="34" charset="0"/>
              </a:rPr>
              <a:t>制定（民主程序</a:t>
            </a:r>
            <a:r>
              <a:rPr lang="en-US" altLang="zh-CN" sz="1600" b="1">
                <a:solidFill>
                  <a:srgbClr val="0070C0"/>
                </a:solidFill>
                <a:latin typeface="Lucida Sans Unicode" pitchFamily="34" charset="0"/>
              </a:rPr>
              <a:t>)</a:t>
            </a:r>
            <a:br>
              <a:rPr lang="en-US" altLang="zh-CN" sz="1600" b="1">
                <a:solidFill>
                  <a:srgbClr val="0070C0"/>
                </a:solidFill>
                <a:latin typeface="Lucida Sans Unicode" pitchFamily="34" charset="0"/>
              </a:rPr>
            </a:br>
            <a:r>
              <a:rPr lang="en-US" altLang="zh-CN" sz="1600" b="1">
                <a:solidFill>
                  <a:srgbClr val="0070C0"/>
                </a:solidFill>
                <a:latin typeface="Lucida Sans Unicode" pitchFamily="34" charset="0"/>
              </a:rPr>
              <a:t>	2. </a:t>
            </a:r>
            <a:r>
              <a:rPr lang="zh-CN" altLang="en-US" sz="1600" b="1">
                <a:solidFill>
                  <a:srgbClr val="0070C0"/>
                </a:solidFill>
                <a:latin typeface="Lucida Sans Unicode" pitchFamily="34" charset="0"/>
              </a:rPr>
              <a:t>公示（立照为据）</a:t>
            </a:r>
            <a:r>
              <a:rPr lang="en-US" altLang="zh-CN" sz="1600" b="1">
                <a:solidFill>
                  <a:srgbClr val="0070C0"/>
                </a:solidFill>
                <a:latin typeface="Lucida Sans Unicode" pitchFamily="34" charset="0"/>
              </a:rPr>
              <a:t/>
            </a:r>
            <a:br>
              <a:rPr lang="en-US" altLang="zh-CN" sz="1600" b="1">
                <a:solidFill>
                  <a:srgbClr val="0070C0"/>
                </a:solidFill>
                <a:latin typeface="Lucida Sans Unicode" pitchFamily="34" charset="0"/>
              </a:rPr>
            </a:br>
            <a:r>
              <a:rPr lang="en-US" altLang="zh-CN" sz="1600" b="1">
                <a:solidFill>
                  <a:srgbClr val="0070C0"/>
                </a:solidFill>
                <a:latin typeface="Lucida Sans Unicode" pitchFamily="34" charset="0"/>
              </a:rPr>
              <a:t>	3. </a:t>
            </a:r>
            <a:r>
              <a:rPr lang="zh-CN" altLang="en-US" sz="1600" b="1">
                <a:solidFill>
                  <a:srgbClr val="0070C0"/>
                </a:solidFill>
                <a:latin typeface="Lucida Sans Unicode" pitchFamily="34" charset="0"/>
              </a:rPr>
              <a:t>培训、记录、存档</a:t>
            </a:r>
            <a:endParaRPr lang="en-US" altLang="zh-CN" sz="1600" b="1">
              <a:solidFill>
                <a:srgbClr val="0070C0"/>
              </a:solidFill>
              <a:latin typeface="Lucida Sans Unicode" pitchFamily="34" charset="0"/>
            </a:endParaRPr>
          </a:p>
          <a:p>
            <a:r>
              <a:rPr lang="en-US" altLang="zh-CN" sz="1600" b="1">
                <a:solidFill>
                  <a:srgbClr val="0070C0"/>
                </a:solidFill>
                <a:latin typeface="Lucida Sans Unicode" pitchFamily="34" charset="0"/>
              </a:rPr>
              <a:t>	4. </a:t>
            </a:r>
            <a:r>
              <a:rPr lang="zh-CN" altLang="en-US" sz="1600" b="1">
                <a:solidFill>
                  <a:srgbClr val="0070C0"/>
                </a:solidFill>
                <a:latin typeface="Lucida Sans Unicode" pitchFamily="34" charset="0"/>
              </a:rPr>
              <a:t>员工承诺、签名、认可</a:t>
            </a:r>
            <a:r>
              <a:rPr lang="en-US" altLang="zh-CN" sz="2400" b="1">
                <a:latin typeface="Lucida Sans Unicode" pitchFamily="34" charset="0"/>
              </a:rPr>
              <a:t/>
            </a:r>
            <a:br>
              <a:rPr lang="en-US" altLang="zh-CN" sz="2400" b="1">
                <a:latin typeface="Lucida Sans Unicode" pitchFamily="34" charset="0"/>
              </a:rPr>
            </a:br>
            <a:endParaRPr lang="en-US" altLang="zh-CN" sz="2400" b="1">
              <a:latin typeface="Lucida Sans Unicode" pitchFamily="34" charset="0"/>
            </a:endParaRPr>
          </a:p>
          <a:p>
            <a:pPr>
              <a:buFont typeface="Arial" charset="0"/>
              <a:buChar char="•"/>
            </a:pPr>
            <a:r>
              <a:rPr lang="zh-CN" altLang="en-US" sz="2000" b="1">
                <a:latin typeface="Lucida Sans Unicode" pitchFamily="34" charset="0"/>
              </a:rPr>
              <a:t> 员工代表制度（操作技巧、人员选择、公布和公示）</a:t>
            </a:r>
            <a:endParaRPr lang="en-US" altLang="zh-CN" sz="2000" b="1">
              <a:latin typeface="Lucida Sans Unicode" pitchFamily="34" charset="0"/>
            </a:endParaRPr>
          </a:p>
          <a:p>
            <a:r>
              <a:rPr lang="zh-CN" altLang="en-US" b="1">
                <a:latin typeface="Lucida Sans Unicode" pitchFamily="34" charset="0"/>
              </a:rPr>
              <a:t>         －即使你无法完全符合法律规定，但做了总比没做的好！</a:t>
            </a:r>
            <a:endParaRPr lang="en-US" altLang="zh-CN" b="1">
              <a:latin typeface="Lucida Sans Unicode" pitchFamily="34" charset="0"/>
            </a:endParaRPr>
          </a:p>
          <a:p>
            <a:pPr>
              <a:buFont typeface="Arial" charset="0"/>
              <a:buChar char="•"/>
            </a:pPr>
            <a:r>
              <a:rPr lang="zh-CN" altLang="en-US" sz="2000" b="1">
                <a:latin typeface="Lucida Sans Unicode" pitchFamily="34" charset="0"/>
              </a:rPr>
              <a:t> 善用制度保护自我和公司</a:t>
            </a:r>
            <a:endParaRPr lang="en-US" altLang="zh-CN" sz="2000" b="1">
              <a:latin typeface="Lucida Sans Unicode" pitchFamily="34" charset="0"/>
            </a:endParaRPr>
          </a:p>
          <a:p>
            <a:pPr>
              <a:buFont typeface="Arial" charset="0"/>
              <a:buChar char="•"/>
            </a:pPr>
            <a:r>
              <a:rPr lang="zh-CN" altLang="en-US" sz="2000" b="1">
                <a:latin typeface="Lucida Sans Unicode" pitchFamily="34" charset="0"/>
              </a:rPr>
              <a:t>让我们永远站在有利的位置</a:t>
            </a:r>
            <a:endParaRPr lang="zh-CN" altLang="en-US" sz="2000" b="1">
              <a:latin typeface="Lucida Sans Unicode" pitchFamily="34" charset="0"/>
              <a:ea typeface="宋体" pitchFamily="2" charset="-122"/>
            </a:endParaRPr>
          </a:p>
        </p:txBody>
      </p:sp>
      <p:sp>
        <p:nvSpPr>
          <p:cNvPr id="13316" name="Slide Number Placeholder 3"/>
          <p:cNvSpPr>
            <a:spLocks noGrp="1"/>
          </p:cNvSpPr>
          <p:nvPr>
            <p:ph type="sldNum" sz="quarter" idx="12"/>
          </p:nvPr>
        </p:nvSpPr>
        <p:spPr bwMode="auto">
          <a:noFill/>
          <a:ln>
            <a:miter lim="800000"/>
            <a:headEnd/>
            <a:tailEnd/>
          </a:ln>
        </p:spPr>
        <p:txBody>
          <a:bodyPr/>
          <a:lstStyle/>
          <a:p>
            <a:fld id="{162A43E3-9633-4768-8E39-76E9532E936B}" type="slidenum">
              <a:rPr lang="en-US" altLang="zh-CN"/>
              <a:pPr/>
              <a:t>5</a:t>
            </a:fld>
            <a:endParaRPr lang="en-US" altLang="zh-C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2"/>
          <p:cNvSpPr txBox="1">
            <a:spLocks noChangeArrowheads="1"/>
          </p:cNvSpPr>
          <p:nvPr/>
        </p:nvSpPr>
        <p:spPr bwMode="auto">
          <a:xfrm>
            <a:off x="762000" y="1371600"/>
            <a:ext cx="7924800" cy="4740275"/>
          </a:xfrm>
          <a:prstGeom prst="rect">
            <a:avLst/>
          </a:prstGeom>
          <a:noFill/>
          <a:ln w="9525">
            <a:noFill/>
            <a:miter lim="800000"/>
            <a:headEnd/>
            <a:tailEnd/>
          </a:ln>
        </p:spPr>
        <p:txBody>
          <a:bodyPr>
            <a:spAutoFit/>
          </a:bodyPr>
          <a:lstStyle/>
          <a:p>
            <a:pPr>
              <a:buFont typeface="Arial" charset="0"/>
              <a:buChar char="•"/>
            </a:pPr>
            <a:r>
              <a:rPr lang="en-US" altLang="zh-CN" b="1" dirty="0">
                <a:latin typeface="Lucida Sans Unicode" pitchFamily="34" charset="0"/>
                <a:ea typeface="宋体" pitchFamily="2" charset="-122"/>
              </a:rPr>
              <a:t> </a:t>
            </a:r>
            <a:r>
              <a:rPr lang="zh-CN" altLang="en-US" b="1" dirty="0">
                <a:latin typeface="Lucida Sans Unicode" pitchFamily="34" charset="0"/>
              </a:rPr>
              <a:t>建立奖罚分明的机制：</a:t>
            </a:r>
            <a:r>
              <a:rPr lang="en-US" altLang="zh-CN" sz="2400" b="1" dirty="0">
                <a:solidFill>
                  <a:srgbClr val="0070C0"/>
                </a:solidFill>
                <a:latin typeface="Lucida Sans Unicode" pitchFamily="34" charset="0"/>
                <a:ea typeface="宋体" pitchFamily="2" charset="-122"/>
              </a:rPr>
              <a:t>80/20</a:t>
            </a:r>
            <a:r>
              <a:rPr lang="zh-CN" altLang="en-US" sz="2400" b="1" dirty="0">
                <a:solidFill>
                  <a:srgbClr val="0070C0"/>
                </a:solidFill>
                <a:latin typeface="Lucida Sans Unicode" pitchFamily="34" charset="0"/>
              </a:rPr>
              <a:t>原则</a:t>
            </a:r>
            <a:endParaRPr lang="en-US" altLang="zh-CN" sz="1600" b="1" dirty="0">
              <a:solidFill>
                <a:srgbClr val="0070C0"/>
              </a:solidFill>
              <a:latin typeface="Lucida Sans Unicode" pitchFamily="34" charset="0"/>
            </a:endParaRPr>
          </a:p>
          <a:p>
            <a:r>
              <a:rPr lang="en-US" altLang="zh-CN" sz="1600" b="1" dirty="0">
                <a:latin typeface="Lucida Sans Unicode" pitchFamily="34" charset="0"/>
              </a:rPr>
              <a:t>	</a:t>
            </a:r>
            <a:r>
              <a:rPr lang="zh-CN" altLang="en-US" sz="1600" b="1" dirty="0">
                <a:latin typeface="Lucida Sans Unicode" pitchFamily="34" charset="0"/>
              </a:rPr>
              <a:t>－ 多奖少罚</a:t>
            </a:r>
            <a:endParaRPr lang="en-US" altLang="zh-CN" sz="1600" b="1" dirty="0">
              <a:latin typeface="Lucida Sans Unicode" pitchFamily="34" charset="0"/>
            </a:endParaRPr>
          </a:p>
          <a:p>
            <a:r>
              <a:rPr lang="en-US" altLang="zh-CN" sz="1600" b="1" dirty="0">
                <a:latin typeface="Lucida Sans Unicode" pitchFamily="34" charset="0"/>
              </a:rPr>
              <a:t>	</a:t>
            </a:r>
            <a:r>
              <a:rPr lang="zh-CN" altLang="en-US" sz="1600" b="1" dirty="0">
                <a:latin typeface="Lucida Sans Unicode" pitchFamily="34" charset="0"/>
              </a:rPr>
              <a:t>－ 重奖轻罚</a:t>
            </a:r>
            <a:endParaRPr lang="en-US" altLang="zh-CN" sz="1600" b="1" dirty="0">
              <a:latin typeface="Lucida Sans Unicode" pitchFamily="34" charset="0"/>
            </a:endParaRPr>
          </a:p>
          <a:p>
            <a:r>
              <a:rPr lang="en-US" altLang="zh-CN" sz="1600" b="1" dirty="0">
                <a:latin typeface="Lucida Sans Unicode" pitchFamily="34" charset="0"/>
              </a:rPr>
              <a:t>	</a:t>
            </a:r>
            <a:r>
              <a:rPr lang="zh-CN" altLang="en-US" sz="1600" b="1" dirty="0">
                <a:latin typeface="Lucida Sans Unicode" pitchFamily="34" charset="0"/>
              </a:rPr>
              <a:t>－ 不是不罚</a:t>
            </a:r>
            <a:r>
              <a:rPr lang="en-US" altLang="zh-CN" sz="1600" b="1" dirty="0">
                <a:latin typeface="Lucida Sans Unicode" pitchFamily="34" charset="0"/>
              </a:rPr>
              <a:t/>
            </a:r>
            <a:br>
              <a:rPr lang="en-US" altLang="zh-CN" sz="1600" b="1" dirty="0">
                <a:latin typeface="Lucida Sans Unicode" pitchFamily="34" charset="0"/>
              </a:rPr>
            </a:br>
            <a:endParaRPr lang="en-US" altLang="zh-CN" sz="1600" b="1" dirty="0">
              <a:latin typeface="Lucida Sans Unicode" pitchFamily="34" charset="0"/>
            </a:endParaRPr>
          </a:p>
          <a:p>
            <a:pPr>
              <a:buFont typeface="Arial" charset="0"/>
              <a:buChar char="•"/>
            </a:pPr>
            <a:r>
              <a:rPr lang="en-US" altLang="zh-CN" b="1" dirty="0">
                <a:solidFill>
                  <a:srgbClr val="FF0000"/>
                </a:solidFill>
                <a:latin typeface="Lucida Sans Unicode" pitchFamily="34" charset="0"/>
              </a:rPr>
              <a:t> </a:t>
            </a:r>
            <a:r>
              <a:rPr lang="zh-CN" altLang="en-US" b="1" dirty="0">
                <a:solidFill>
                  <a:srgbClr val="FF0000"/>
                </a:solidFill>
                <a:latin typeface="Lucida Sans Unicode" pitchFamily="34" charset="0"/>
              </a:rPr>
              <a:t>对表现好的员工不给予奖励，就是对表现好的员工的处罚；对表现不好的员工不处罚，反过来就是对表现不好的员工的奖励！</a:t>
            </a:r>
            <a:endParaRPr lang="en-US" altLang="zh-CN" b="1" dirty="0">
              <a:solidFill>
                <a:srgbClr val="FF0000"/>
              </a:solidFill>
              <a:latin typeface="Lucida Sans Unicode" pitchFamily="34" charset="0"/>
            </a:endParaRPr>
          </a:p>
          <a:p>
            <a:r>
              <a:rPr lang="en-US" altLang="zh-CN" sz="1600" b="1" dirty="0">
                <a:latin typeface="Lucida Sans Unicode" pitchFamily="34" charset="0"/>
              </a:rPr>
              <a:t>	</a:t>
            </a:r>
            <a:endParaRPr lang="zh-CN" altLang="en-US" sz="1600" b="1" dirty="0">
              <a:latin typeface="Lucida Sans Unicode" pitchFamily="34" charset="0"/>
              <a:ea typeface="宋体" pitchFamily="2" charset="-122"/>
            </a:endParaRPr>
          </a:p>
          <a:p>
            <a:pPr>
              <a:buFont typeface="Arial" charset="0"/>
              <a:buChar char="•"/>
            </a:pPr>
            <a:r>
              <a:rPr lang="zh-CN" altLang="en-US" b="1" dirty="0">
                <a:latin typeface="Lucida Sans Unicode" pitchFamily="34" charset="0"/>
              </a:rPr>
              <a:t> 关注、发掘员工的亮点，哪怕是很微不足道的一件小事！</a:t>
            </a:r>
            <a:r>
              <a:rPr lang="en-US" altLang="zh-CN" b="1" dirty="0">
                <a:latin typeface="Lucida Sans Unicode" pitchFamily="34" charset="0"/>
              </a:rPr>
              <a:t/>
            </a:r>
            <a:br>
              <a:rPr lang="en-US" altLang="zh-CN" b="1" dirty="0">
                <a:latin typeface="Lucida Sans Unicode" pitchFamily="34" charset="0"/>
              </a:rPr>
            </a:br>
            <a:endParaRPr lang="en-US" altLang="zh-CN" b="1" dirty="0">
              <a:latin typeface="Lucida Sans Unicode" pitchFamily="34" charset="0"/>
            </a:endParaRPr>
          </a:p>
          <a:p>
            <a:pPr>
              <a:buFont typeface="Arial" charset="0"/>
              <a:buChar char="•"/>
            </a:pPr>
            <a:r>
              <a:rPr lang="zh-CN" altLang="en-US" b="1" dirty="0">
                <a:latin typeface="Lucida Sans Unicode" pitchFamily="34" charset="0"/>
              </a:rPr>
              <a:t> 创建你独特的奖励项目。</a:t>
            </a:r>
            <a:endParaRPr lang="en-US" altLang="zh-CN" b="1" dirty="0">
              <a:latin typeface="Lucida Sans Unicode" pitchFamily="34" charset="0"/>
            </a:endParaRPr>
          </a:p>
          <a:p>
            <a:pPr>
              <a:buFont typeface="Arial" charset="0"/>
              <a:buChar char="•"/>
            </a:pPr>
            <a:endParaRPr lang="en-US" altLang="zh-CN" b="1" dirty="0">
              <a:latin typeface="Lucida Sans Unicode" pitchFamily="34" charset="0"/>
            </a:endParaRPr>
          </a:p>
          <a:p>
            <a:pPr>
              <a:buFont typeface="Arial" charset="0"/>
              <a:buChar char="•"/>
            </a:pPr>
            <a:r>
              <a:rPr lang="zh-CN" altLang="en-US" b="1" dirty="0">
                <a:latin typeface="Lucida Sans Unicode" pitchFamily="34" charset="0"/>
              </a:rPr>
              <a:t>奖励员工并不意味一定花钱！</a:t>
            </a:r>
            <a:endParaRPr lang="en-US" altLang="zh-CN" b="1" dirty="0">
              <a:latin typeface="Lucida Sans Unicode" pitchFamily="34" charset="0"/>
            </a:endParaRPr>
          </a:p>
          <a:p>
            <a:endParaRPr lang="zh-CN" altLang="en-US" b="1" dirty="0">
              <a:latin typeface="Lucida Sans Unicode" pitchFamily="34" charset="0"/>
              <a:ea typeface="宋体" pitchFamily="2" charset="-122"/>
            </a:endParaRPr>
          </a:p>
          <a:p>
            <a:pPr>
              <a:buFont typeface="Arial" charset="0"/>
              <a:buChar char="•"/>
            </a:pPr>
            <a:r>
              <a:rPr lang="zh-CN" altLang="en-US" b="1" dirty="0">
                <a:latin typeface="Lucida Sans Unicode" pitchFamily="34" charset="0"/>
              </a:rPr>
              <a:t> 平时多关心，凡事好商量</a:t>
            </a:r>
            <a:endParaRPr lang="en-US" altLang="zh-CN" b="1" dirty="0">
              <a:latin typeface="Lucida Sans Unicode" pitchFamily="34" charset="0"/>
            </a:endParaRPr>
          </a:p>
          <a:p>
            <a:pPr>
              <a:buFont typeface="Arial" charset="0"/>
              <a:buChar char="•"/>
            </a:pPr>
            <a:endParaRPr lang="en-US" altLang="zh-CN" b="1" dirty="0">
              <a:latin typeface="Lucida Sans Unicode" pitchFamily="34" charset="0"/>
            </a:endParaRPr>
          </a:p>
          <a:p>
            <a:pPr>
              <a:buFont typeface="Arial" charset="0"/>
              <a:buChar char="•"/>
            </a:pPr>
            <a:r>
              <a:rPr lang="zh-CN" altLang="en-US" b="1" dirty="0">
                <a:latin typeface="Lucida Sans Unicode" pitchFamily="34" charset="0"/>
              </a:rPr>
              <a:t> 创造员工感恩公司、主管的机会</a:t>
            </a:r>
            <a:endParaRPr lang="en-US" altLang="zh-CN" sz="1600" b="1" dirty="0">
              <a:latin typeface="Lucida Sans Unicode" pitchFamily="34" charset="0"/>
            </a:endParaRPr>
          </a:p>
        </p:txBody>
      </p:sp>
      <p:sp>
        <p:nvSpPr>
          <p:cNvPr id="14339" name="TextBox 3"/>
          <p:cNvSpPr txBox="1">
            <a:spLocks noChangeArrowheads="1"/>
          </p:cNvSpPr>
          <p:nvPr/>
        </p:nvSpPr>
        <p:spPr bwMode="auto">
          <a:xfrm>
            <a:off x="1828800" y="420688"/>
            <a:ext cx="5743575" cy="646112"/>
          </a:xfrm>
          <a:prstGeom prst="rect">
            <a:avLst/>
          </a:prstGeom>
          <a:noFill/>
          <a:ln w="9525">
            <a:noFill/>
            <a:miter lim="800000"/>
            <a:headEnd/>
            <a:tailEnd/>
          </a:ln>
        </p:spPr>
        <p:txBody>
          <a:bodyPr wrap="none">
            <a:spAutoFit/>
          </a:bodyPr>
          <a:lstStyle/>
          <a:p>
            <a:r>
              <a:rPr lang="zh-CN" altLang="en-US" sz="3600" b="1">
                <a:latin typeface="黑体" pitchFamily="49" charset="-122"/>
              </a:rPr>
              <a:t>奖罚不分明，员工易抵触！</a:t>
            </a:r>
          </a:p>
        </p:txBody>
      </p:sp>
      <p:sp>
        <p:nvSpPr>
          <p:cNvPr id="14341" name="Slide Number Placeholder 4"/>
          <p:cNvSpPr>
            <a:spLocks noGrp="1"/>
          </p:cNvSpPr>
          <p:nvPr>
            <p:ph type="sldNum" sz="quarter" idx="12"/>
          </p:nvPr>
        </p:nvSpPr>
        <p:spPr bwMode="auto">
          <a:noFill/>
          <a:ln>
            <a:miter lim="800000"/>
            <a:headEnd/>
            <a:tailEnd/>
          </a:ln>
        </p:spPr>
        <p:txBody>
          <a:bodyPr/>
          <a:lstStyle/>
          <a:p>
            <a:fld id="{8D1C3467-707F-41B9-BE2E-BB797508E750}" type="slidenum">
              <a:rPr lang="en-US" altLang="zh-CN"/>
              <a:pPr/>
              <a:t>6</a:t>
            </a:fld>
            <a:endParaRPr lang="en-US" altLang="zh-C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381000" y="1384300"/>
            <a:ext cx="8153400" cy="4278313"/>
          </a:xfrm>
          <a:prstGeom prst="rect">
            <a:avLst/>
          </a:prstGeom>
          <a:noFill/>
          <a:ln w="9525">
            <a:noFill/>
            <a:miter lim="800000"/>
            <a:headEnd/>
            <a:tailEnd/>
          </a:ln>
        </p:spPr>
        <p:txBody>
          <a:bodyPr>
            <a:spAutoFit/>
          </a:bodyPr>
          <a:lstStyle/>
          <a:p>
            <a:pPr>
              <a:buFont typeface="Arial" charset="0"/>
              <a:buChar char="•"/>
            </a:pPr>
            <a:r>
              <a:rPr lang="zh-CN" altLang="en-US" sz="1600" b="1">
                <a:latin typeface="Lucida Sans Unicode" pitchFamily="34" charset="0"/>
              </a:rPr>
              <a:t>   企业文化的建立、宣传、贯彻落实和维护 （</a:t>
            </a:r>
            <a:r>
              <a:rPr lang="en-US" altLang="zh-CN" sz="1600" b="1">
                <a:latin typeface="Lucida Sans Unicode" pitchFamily="34" charset="0"/>
              </a:rPr>
              <a:t>HR</a:t>
            </a:r>
            <a:r>
              <a:rPr lang="zh-CN" altLang="en-US" sz="1600" b="1">
                <a:latin typeface="Lucida Sans Unicode" pitchFamily="34" charset="0"/>
              </a:rPr>
              <a:t>人员要善于鼓动！）</a:t>
            </a:r>
            <a:endParaRPr lang="en-US" altLang="zh-CN" sz="1600" b="1">
              <a:latin typeface="Lucida Sans Unicode" pitchFamily="34" charset="0"/>
            </a:endParaRPr>
          </a:p>
          <a:p>
            <a:pPr>
              <a:buFont typeface="Arial" charset="0"/>
              <a:buChar char="•"/>
            </a:pPr>
            <a:r>
              <a:rPr lang="en-US" altLang="zh-CN" sz="1600" b="1">
                <a:latin typeface="Lucida Sans Unicode" pitchFamily="34" charset="0"/>
              </a:rPr>
              <a:t>   </a:t>
            </a:r>
            <a:r>
              <a:rPr lang="zh-CN" altLang="en-US" sz="1600" b="1">
                <a:latin typeface="Lucida Sans Unicode" pitchFamily="34" charset="0"/>
              </a:rPr>
              <a:t>管理人员个人形象建立和维护（处事的公平、公正、合情合理）</a:t>
            </a:r>
            <a:endParaRPr lang="en-US" altLang="zh-CN" sz="1600" b="1">
              <a:latin typeface="Lucida Sans Unicode" pitchFamily="34" charset="0"/>
            </a:endParaRPr>
          </a:p>
          <a:p>
            <a:pPr>
              <a:buFont typeface="Arial" charset="0"/>
              <a:buChar char="•"/>
            </a:pPr>
            <a:r>
              <a:rPr lang="zh-CN" altLang="en-US" sz="1600" b="1">
                <a:latin typeface="Lucida Sans Unicode" pitchFamily="34" charset="0"/>
                <a:ea typeface="宋体" pitchFamily="2" charset="-122"/>
              </a:rPr>
              <a:t>   </a:t>
            </a:r>
            <a:r>
              <a:rPr lang="en-US" altLang="zh-CN" sz="1600" b="1">
                <a:latin typeface="Lucida Sans Unicode" pitchFamily="34" charset="0"/>
                <a:ea typeface="宋体" pitchFamily="2" charset="-122"/>
              </a:rPr>
              <a:t>HR</a:t>
            </a:r>
            <a:r>
              <a:rPr lang="zh-CN" altLang="en-US" sz="1600" b="1">
                <a:latin typeface="Lucida Sans Unicode" pitchFamily="34" charset="0"/>
              </a:rPr>
              <a:t>人员个人形象的建立</a:t>
            </a:r>
            <a:endParaRPr lang="en-US" altLang="zh-CN" sz="1600" b="1">
              <a:latin typeface="Lucida Sans Unicode" pitchFamily="34" charset="0"/>
            </a:endParaRPr>
          </a:p>
          <a:p>
            <a:pPr>
              <a:buFont typeface="Arial" charset="0"/>
              <a:buChar char="•"/>
            </a:pPr>
            <a:r>
              <a:rPr lang="en-US" altLang="zh-CN" sz="1600" b="1">
                <a:latin typeface="Lucida Sans Unicode" pitchFamily="34" charset="0"/>
              </a:rPr>
              <a:t>   HR</a:t>
            </a:r>
            <a:r>
              <a:rPr lang="zh-CN" altLang="en-US" sz="1600" b="1">
                <a:latin typeface="Lucida Sans Unicode" pitchFamily="34" charset="0"/>
              </a:rPr>
              <a:t>人员在员工处理问题上的定位和位置（裁判员、法官？）</a:t>
            </a:r>
            <a:endParaRPr lang="zh-CN" altLang="en-US" sz="1600" b="1">
              <a:latin typeface="Lucida Sans Unicode" pitchFamily="34" charset="0"/>
              <a:ea typeface="宋体" pitchFamily="2" charset="-122"/>
            </a:endParaRPr>
          </a:p>
          <a:p>
            <a:pPr>
              <a:buFont typeface="Arial" charset="0"/>
              <a:buChar char="•"/>
            </a:pPr>
            <a:r>
              <a:rPr lang="zh-CN" altLang="en-US" sz="1600" b="1">
                <a:latin typeface="Lucida Sans Unicode" pitchFamily="34" charset="0"/>
              </a:rPr>
              <a:t>   平时员工沟通工作的重要性和作用 －沟通渠道和回复</a:t>
            </a:r>
            <a:endParaRPr lang="en-US" altLang="zh-CN" sz="1600" b="1">
              <a:latin typeface="Lucida Sans Unicode" pitchFamily="34" charset="0"/>
            </a:endParaRPr>
          </a:p>
          <a:p>
            <a:endParaRPr lang="zh-CN" altLang="en-US" sz="1600" b="1">
              <a:latin typeface="Lucida Sans Unicode" pitchFamily="34" charset="0"/>
              <a:ea typeface="宋体" pitchFamily="2" charset="-122"/>
            </a:endParaRPr>
          </a:p>
          <a:p>
            <a:pPr>
              <a:buFont typeface="Arial" charset="0"/>
              <a:buChar char="•"/>
            </a:pPr>
            <a:r>
              <a:rPr lang="zh-CN" altLang="en-US" sz="1600" b="1">
                <a:solidFill>
                  <a:srgbClr val="FF0000"/>
                </a:solidFill>
                <a:latin typeface="Lucida Sans Unicode" pitchFamily="34" charset="0"/>
              </a:rPr>
              <a:t>   亲情牌：</a:t>
            </a:r>
            <a:r>
              <a:rPr lang="en-US" altLang="zh-CN" sz="1600" b="1">
                <a:latin typeface="Lucida Sans Unicode" pitchFamily="34" charset="0"/>
              </a:rPr>
              <a:t/>
            </a:r>
            <a:br>
              <a:rPr lang="en-US" altLang="zh-CN" sz="1600" b="1">
                <a:latin typeface="Lucida Sans Unicode" pitchFamily="34" charset="0"/>
              </a:rPr>
            </a:br>
            <a:r>
              <a:rPr lang="en-US" altLang="zh-CN" sz="1600" b="1">
                <a:latin typeface="Lucida Sans Unicode" pitchFamily="34" charset="0"/>
              </a:rPr>
              <a:t>   </a:t>
            </a:r>
            <a:r>
              <a:rPr lang="zh-CN" altLang="en-US" sz="1600" b="1">
                <a:latin typeface="Lucida Sans Unicode" pitchFamily="34" charset="0"/>
              </a:rPr>
              <a:t>－记住员工名字、叫出他们的名字</a:t>
            </a:r>
            <a:endParaRPr lang="en-US" altLang="zh-CN" sz="1600" b="1">
              <a:latin typeface="Lucida Sans Unicode" pitchFamily="34" charset="0"/>
            </a:endParaRPr>
          </a:p>
          <a:p>
            <a:r>
              <a:rPr lang="zh-CN" altLang="en-US" sz="1600" b="1">
                <a:latin typeface="Lucida Sans Unicode" pitchFamily="34" charset="0"/>
              </a:rPr>
              <a:t>   －抓住员工的家人情结！适当时候表达对他们家人的关心（记住 他们家里发生的一些</a:t>
            </a:r>
            <a:r>
              <a:rPr lang="en-US" altLang="zh-CN" sz="1600" b="1">
                <a:latin typeface="Lucida Sans Unicode" pitchFamily="34" charset="0"/>
              </a:rPr>
              <a:t/>
            </a:r>
            <a:br>
              <a:rPr lang="en-US" altLang="zh-CN" sz="1600" b="1">
                <a:latin typeface="Lucida Sans Unicode" pitchFamily="34" charset="0"/>
              </a:rPr>
            </a:br>
            <a:r>
              <a:rPr lang="en-US" altLang="zh-CN" sz="1600" b="1">
                <a:latin typeface="Lucida Sans Unicode" pitchFamily="34" charset="0"/>
              </a:rPr>
              <a:t>       </a:t>
            </a:r>
            <a:r>
              <a:rPr lang="zh-CN" altLang="en-US" sz="1600" b="1">
                <a:latin typeface="Lucida Sans Unicode" pitchFamily="34" charset="0"/>
              </a:rPr>
              <a:t>事情并表示关注）</a:t>
            </a:r>
            <a:endParaRPr lang="en-US" altLang="zh-CN" sz="1600" b="1">
              <a:latin typeface="Lucida Sans Unicode" pitchFamily="34" charset="0"/>
            </a:endParaRPr>
          </a:p>
          <a:p>
            <a:r>
              <a:rPr lang="zh-CN" altLang="en-US" sz="1600" b="1">
                <a:latin typeface="Lucida Sans Unicode" pitchFamily="34" charset="0"/>
              </a:rPr>
              <a:t>   －小恩小惠总有意想不到的效果！</a:t>
            </a:r>
            <a:endParaRPr lang="en-US" altLang="zh-CN" sz="1600" b="1">
              <a:latin typeface="Lucida Sans Unicode" pitchFamily="34" charset="0"/>
            </a:endParaRPr>
          </a:p>
          <a:p>
            <a:r>
              <a:rPr lang="zh-CN" altLang="en-US" sz="1600" b="1">
                <a:latin typeface="Lucida Sans Unicode" pitchFamily="34" charset="0"/>
                <a:ea typeface="宋体" pitchFamily="2" charset="-122"/>
              </a:rPr>
              <a:t>   </a:t>
            </a:r>
            <a:r>
              <a:rPr lang="zh-CN" altLang="en-US" sz="1600" b="1">
                <a:latin typeface="Lucida Sans Unicode" pitchFamily="34" charset="0"/>
              </a:rPr>
              <a:t>－ 显示你的关怀</a:t>
            </a:r>
            <a:endParaRPr lang="zh-CN" altLang="en-US" sz="1600" b="1">
              <a:latin typeface="Lucida Sans Unicode" pitchFamily="34" charset="0"/>
              <a:ea typeface="宋体" pitchFamily="2" charset="-122"/>
            </a:endParaRPr>
          </a:p>
          <a:p>
            <a:endParaRPr lang="en-US" altLang="zh-CN" sz="1600" b="1">
              <a:latin typeface="Lucida Sans Unicode" pitchFamily="34" charset="0"/>
            </a:endParaRPr>
          </a:p>
          <a:p>
            <a:pPr>
              <a:buFont typeface="Arial" charset="0"/>
              <a:buChar char="•"/>
            </a:pPr>
            <a:r>
              <a:rPr lang="zh-CN" altLang="en-US" sz="1600" b="1">
                <a:latin typeface="Lucida Sans Unicode" pitchFamily="34" charset="0"/>
              </a:rPr>
              <a:t>   给员工予</a:t>
            </a:r>
            <a:r>
              <a:rPr lang="zh-CN" altLang="en-US" sz="1600" b="1">
                <a:solidFill>
                  <a:srgbClr val="FF0000"/>
                </a:solidFill>
                <a:latin typeface="Lucida Sans Unicode" pitchFamily="34" charset="0"/>
              </a:rPr>
              <a:t>尊重</a:t>
            </a:r>
            <a:r>
              <a:rPr lang="zh-CN" altLang="en-US" sz="1600" b="1">
                <a:latin typeface="Lucida Sans Unicode" pitchFamily="34" charset="0"/>
              </a:rPr>
              <a:t>！  </a:t>
            </a:r>
            <a:endParaRPr lang="en-US" altLang="zh-CN" sz="1600" b="1">
              <a:latin typeface="Lucida Sans Unicode" pitchFamily="34" charset="0"/>
            </a:endParaRPr>
          </a:p>
          <a:p>
            <a:pPr>
              <a:buFont typeface="Arial" charset="0"/>
              <a:buChar char="•"/>
            </a:pPr>
            <a:r>
              <a:rPr lang="zh-CN" altLang="en-US" sz="1600" b="1">
                <a:latin typeface="Lucida Sans Unicode" pitchFamily="34" charset="0"/>
              </a:rPr>
              <a:t>   改变对员工的称呼！提倡称呼“员工”、“师傅”、“兄弟姐妹”。不提倡称呼“外</a:t>
            </a:r>
            <a:r>
              <a:rPr lang="en-US" altLang="zh-CN" sz="1600" b="1">
                <a:latin typeface="Lucida Sans Unicode" pitchFamily="34" charset="0"/>
              </a:rPr>
              <a:t/>
            </a:r>
            <a:br>
              <a:rPr lang="en-US" altLang="zh-CN" sz="1600" b="1">
                <a:latin typeface="Lucida Sans Unicode" pitchFamily="34" charset="0"/>
              </a:rPr>
            </a:br>
            <a:r>
              <a:rPr lang="en-US" altLang="zh-CN" sz="1600" b="1">
                <a:latin typeface="Lucida Sans Unicode" pitchFamily="34" charset="0"/>
              </a:rPr>
              <a:t>    </a:t>
            </a:r>
            <a:r>
              <a:rPr lang="zh-CN" altLang="en-US" sz="1600" b="1">
                <a:latin typeface="Lucida Sans Unicode" pitchFamily="34" charset="0"/>
              </a:rPr>
              <a:t>来工”、“农民工”</a:t>
            </a:r>
            <a:r>
              <a:rPr lang="en-US" altLang="zh-CN" sz="1600" b="1">
                <a:latin typeface="Lucida Sans Unicode" pitchFamily="34" charset="0"/>
              </a:rPr>
              <a:t>….</a:t>
            </a:r>
            <a:r>
              <a:rPr lang="zh-CN" altLang="en-US" sz="1600" b="1">
                <a:latin typeface="Lucida Sans Unicode" pitchFamily="34" charset="0"/>
              </a:rPr>
              <a:t>，倡导平等关系。</a:t>
            </a:r>
            <a:endParaRPr lang="zh-CN" altLang="en-US" sz="1600" b="1">
              <a:latin typeface="Lucida Sans Unicode" pitchFamily="34" charset="0"/>
              <a:ea typeface="宋体" pitchFamily="2" charset="-122"/>
            </a:endParaRPr>
          </a:p>
          <a:p>
            <a:pPr>
              <a:buFont typeface="Arial" charset="0"/>
              <a:buChar char="•"/>
            </a:pPr>
            <a:r>
              <a:rPr lang="zh-CN" altLang="en-US" sz="1600" b="1">
                <a:latin typeface="Lucida Sans Unicode" pitchFamily="34" charset="0"/>
                <a:ea typeface="宋体" pitchFamily="2" charset="-122"/>
              </a:rPr>
              <a:t>  </a:t>
            </a:r>
            <a:r>
              <a:rPr lang="zh-CN" altLang="en-US" sz="1600" b="1">
                <a:latin typeface="Lucida Sans Unicode" pitchFamily="34" charset="0"/>
              </a:rPr>
              <a:t>言行一致，让员工感觉你的诚意！</a:t>
            </a:r>
            <a:endParaRPr lang="zh-CN" altLang="en-US" sz="1600" b="1">
              <a:latin typeface="Lucida Sans Unicode" pitchFamily="34" charset="0"/>
              <a:ea typeface="宋体" pitchFamily="2" charset="-122"/>
            </a:endParaRPr>
          </a:p>
        </p:txBody>
      </p:sp>
      <p:sp>
        <p:nvSpPr>
          <p:cNvPr id="15363" name="TextBox 2"/>
          <p:cNvSpPr txBox="1">
            <a:spLocks noChangeArrowheads="1"/>
          </p:cNvSpPr>
          <p:nvPr/>
        </p:nvSpPr>
        <p:spPr bwMode="auto">
          <a:xfrm>
            <a:off x="1676400" y="304800"/>
            <a:ext cx="5743575" cy="646113"/>
          </a:xfrm>
          <a:prstGeom prst="rect">
            <a:avLst/>
          </a:prstGeom>
          <a:noFill/>
          <a:ln w="9525">
            <a:noFill/>
            <a:miter lim="800000"/>
            <a:headEnd/>
            <a:tailEnd/>
          </a:ln>
        </p:spPr>
        <p:txBody>
          <a:bodyPr wrap="none">
            <a:spAutoFit/>
          </a:bodyPr>
          <a:lstStyle/>
          <a:p>
            <a:r>
              <a:rPr lang="zh-CN" altLang="en-US" sz="3600" b="1">
                <a:latin typeface="黑体" pitchFamily="49" charset="-122"/>
              </a:rPr>
              <a:t>形象建立好，有事易处理！</a:t>
            </a:r>
          </a:p>
        </p:txBody>
      </p:sp>
      <p:sp>
        <p:nvSpPr>
          <p:cNvPr id="15364" name="Slide Number Placeholder 3"/>
          <p:cNvSpPr>
            <a:spLocks noGrp="1"/>
          </p:cNvSpPr>
          <p:nvPr>
            <p:ph type="sldNum" sz="quarter" idx="12"/>
          </p:nvPr>
        </p:nvSpPr>
        <p:spPr bwMode="auto">
          <a:noFill/>
          <a:ln>
            <a:miter lim="800000"/>
            <a:headEnd/>
            <a:tailEnd/>
          </a:ln>
        </p:spPr>
        <p:txBody>
          <a:bodyPr/>
          <a:lstStyle/>
          <a:p>
            <a:fld id="{B6C46935-F018-42D3-9C8B-FACCA22749BA}" type="slidenum">
              <a:rPr lang="en-US" altLang="zh-CN"/>
              <a:pPr/>
              <a:t>7</a:t>
            </a:fld>
            <a:endParaRPr lang="en-US" altLang="zh-C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609600" y="1600200"/>
            <a:ext cx="7696200" cy="3786188"/>
          </a:xfrm>
          <a:prstGeom prst="rect">
            <a:avLst/>
          </a:prstGeom>
          <a:noFill/>
          <a:ln w="9525">
            <a:noFill/>
            <a:miter lim="800000"/>
            <a:headEnd/>
            <a:tailEnd/>
          </a:ln>
        </p:spPr>
        <p:txBody>
          <a:bodyPr>
            <a:spAutoFit/>
          </a:bodyPr>
          <a:lstStyle/>
          <a:p>
            <a:pPr>
              <a:buFont typeface="Arial" charset="0"/>
              <a:buChar char="•"/>
            </a:pPr>
            <a:r>
              <a:rPr lang="zh-CN" altLang="en-US" sz="2000" b="1">
                <a:latin typeface="Lucida Sans Unicode" pitchFamily="34" charset="0"/>
              </a:rPr>
              <a:t> 柔情面纱与铮铮铁骨</a:t>
            </a:r>
            <a:endParaRPr lang="en-US" altLang="zh-CN" sz="2000" b="1">
              <a:latin typeface="Lucida Sans Unicode" pitchFamily="34" charset="0"/>
            </a:endParaRPr>
          </a:p>
          <a:p>
            <a:pPr>
              <a:buFont typeface="Arial" charset="0"/>
              <a:buChar char="•"/>
            </a:pPr>
            <a:r>
              <a:rPr lang="zh-CN" altLang="en-US" sz="2000" b="1">
                <a:latin typeface="Lucida Sans Unicode" pitchFamily="34" charset="0"/>
                <a:ea typeface="宋体" pitchFamily="2" charset="-122"/>
              </a:rPr>
              <a:t> </a:t>
            </a:r>
            <a:r>
              <a:rPr lang="zh-CN" altLang="en-US" sz="2000" b="1">
                <a:latin typeface="Lucida Sans Unicode" pitchFamily="34" charset="0"/>
              </a:rPr>
              <a:t>独立、不受干扰的判断力</a:t>
            </a:r>
            <a:endParaRPr lang="en-US" altLang="zh-CN" sz="2000" b="1">
              <a:latin typeface="Lucida Sans Unicode" pitchFamily="34" charset="0"/>
            </a:endParaRPr>
          </a:p>
          <a:p>
            <a:pPr>
              <a:buFont typeface="Arial" charset="0"/>
              <a:buChar char="•"/>
            </a:pPr>
            <a:r>
              <a:rPr lang="zh-CN" altLang="en-US" sz="2000" b="1">
                <a:latin typeface="Lucida Sans Unicode" pitchFamily="34" charset="0"/>
                <a:ea typeface="宋体" pitchFamily="2" charset="-122"/>
              </a:rPr>
              <a:t> </a:t>
            </a:r>
            <a:r>
              <a:rPr lang="zh-CN" altLang="en-US" sz="2000" b="1">
                <a:latin typeface="Lucida Sans Unicode" pitchFamily="34" charset="0"/>
              </a:rPr>
              <a:t>中立原则</a:t>
            </a:r>
            <a:endParaRPr lang="en-US" altLang="zh-CN" sz="2000" b="1">
              <a:latin typeface="Lucida Sans Unicode" pitchFamily="34" charset="0"/>
            </a:endParaRPr>
          </a:p>
          <a:p>
            <a:pPr>
              <a:buFont typeface="Arial" charset="0"/>
              <a:buChar char="•"/>
            </a:pPr>
            <a:r>
              <a:rPr lang="zh-CN" altLang="en-US" sz="2000" b="1">
                <a:latin typeface="Lucida Sans Unicode" pitchFamily="34" charset="0"/>
                <a:ea typeface="宋体" pitchFamily="2" charset="-122"/>
              </a:rPr>
              <a:t> </a:t>
            </a:r>
            <a:r>
              <a:rPr lang="zh-CN" altLang="en-US" sz="2000" b="1">
                <a:latin typeface="Lucida Sans Unicode" pitchFamily="34" charset="0"/>
              </a:rPr>
              <a:t>建立值得员工信任的好形象</a:t>
            </a:r>
            <a:endParaRPr lang="en-US" altLang="zh-CN" sz="2000" b="1">
              <a:latin typeface="Lucida Sans Unicode" pitchFamily="34" charset="0"/>
            </a:endParaRPr>
          </a:p>
          <a:p>
            <a:pPr>
              <a:buFont typeface="Arial" charset="0"/>
              <a:buChar char="•"/>
            </a:pPr>
            <a:r>
              <a:rPr lang="zh-CN" altLang="en-US" sz="2000" b="1">
                <a:latin typeface="Lucida Sans Unicode" pitchFamily="34" charset="0"/>
                <a:ea typeface="宋体" pitchFamily="2" charset="-122"/>
              </a:rPr>
              <a:t> </a:t>
            </a:r>
            <a:r>
              <a:rPr lang="zh-CN" altLang="en-US" sz="2000" b="1">
                <a:latin typeface="Lucida Sans Unicode" pitchFamily="34" charset="0"/>
              </a:rPr>
              <a:t>适当时候懂得向其他管理人员说“不”。</a:t>
            </a:r>
            <a:endParaRPr lang="en-US" altLang="zh-CN" sz="2000" b="1">
              <a:latin typeface="Lucida Sans Unicode" pitchFamily="34" charset="0"/>
            </a:endParaRPr>
          </a:p>
          <a:p>
            <a:pPr>
              <a:buFont typeface="Arial" charset="0"/>
              <a:buChar char="•"/>
            </a:pPr>
            <a:r>
              <a:rPr lang="en-US" altLang="zh-CN" sz="2000" b="1">
                <a:latin typeface="Lucida Sans Unicode" pitchFamily="34" charset="0"/>
              </a:rPr>
              <a:t> </a:t>
            </a:r>
            <a:r>
              <a:rPr lang="zh-CN" altLang="en-US" sz="2000" b="1">
                <a:latin typeface="Lucida Sans Unicode" pitchFamily="34" charset="0"/>
              </a:rPr>
              <a:t>在处理员工问题上，</a:t>
            </a:r>
            <a:r>
              <a:rPr lang="en-US" altLang="zh-CN" sz="2000" b="1">
                <a:latin typeface="Lucida Sans Unicode" pitchFamily="34" charset="0"/>
              </a:rPr>
              <a:t>HR</a:t>
            </a:r>
            <a:r>
              <a:rPr lang="zh-CN" altLang="en-US" sz="2000" b="1">
                <a:latin typeface="Lucida Sans Unicode" pitchFamily="34" charset="0"/>
              </a:rPr>
              <a:t>应该有自己的原则和立场，避免成为帮凶！</a:t>
            </a:r>
            <a:endParaRPr lang="en-US" altLang="zh-CN" sz="2000" b="1">
              <a:latin typeface="Lucida Sans Unicode" pitchFamily="34" charset="0"/>
            </a:endParaRPr>
          </a:p>
          <a:p>
            <a:pPr>
              <a:buFont typeface="Arial" charset="0"/>
              <a:buChar char="•"/>
            </a:pPr>
            <a:r>
              <a:rPr lang="en-US" altLang="zh-CN" sz="2000" b="1">
                <a:latin typeface="Lucida Sans Unicode" pitchFamily="34" charset="0"/>
              </a:rPr>
              <a:t> </a:t>
            </a:r>
            <a:r>
              <a:rPr lang="zh-CN" altLang="en-US" sz="2000" b="1">
                <a:latin typeface="Lucida Sans Unicode" pitchFamily="34" charset="0"/>
              </a:rPr>
              <a:t>让其他人相信你是处理人问题的专家，就象他们在其领域一样</a:t>
            </a:r>
            <a:endParaRPr lang="en-US" altLang="zh-CN" sz="2000" b="1">
              <a:latin typeface="Lucida Sans Unicode" pitchFamily="34" charset="0"/>
            </a:endParaRPr>
          </a:p>
          <a:p>
            <a:pPr>
              <a:buFont typeface="Arial" charset="0"/>
              <a:buChar char="•"/>
            </a:pPr>
            <a:r>
              <a:rPr lang="zh-CN" altLang="en-US" sz="2000" b="1">
                <a:latin typeface="Lucida Sans Unicode" pitchFamily="34" charset="0"/>
                <a:ea typeface="宋体" pitchFamily="2" charset="-122"/>
              </a:rPr>
              <a:t> </a:t>
            </a:r>
            <a:r>
              <a:rPr lang="zh-CN" altLang="en-US" sz="2000" b="1">
                <a:latin typeface="Lucida Sans Unicode" pitchFamily="34" charset="0"/>
              </a:rPr>
              <a:t>让所有非</a:t>
            </a:r>
            <a:r>
              <a:rPr lang="en-US" altLang="zh-CN" sz="2000" b="1">
                <a:latin typeface="Lucida Sans Unicode" pitchFamily="34" charset="0"/>
              </a:rPr>
              <a:t>HR</a:t>
            </a:r>
            <a:r>
              <a:rPr lang="zh-CN" altLang="en-US" sz="2000" b="1">
                <a:latin typeface="Lucida Sans Unicode" pitchFamily="34" charset="0"/>
              </a:rPr>
              <a:t>管理人员清楚知道劳动纠纷是件耗时、伤神、 破财、</a:t>
            </a:r>
            <a:r>
              <a:rPr lang="en-US" altLang="zh-CN" sz="2000" b="1">
                <a:latin typeface="Lucida Sans Unicode" pitchFamily="34" charset="0"/>
              </a:rPr>
              <a:t/>
            </a:r>
            <a:br>
              <a:rPr lang="en-US" altLang="zh-CN" sz="2000" b="1">
                <a:latin typeface="Lucida Sans Unicode" pitchFamily="34" charset="0"/>
              </a:rPr>
            </a:br>
            <a:r>
              <a:rPr lang="en-US" altLang="zh-CN" sz="2000" b="1">
                <a:latin typeface="Lucida Sans Unicode" pitchFamily="34" charset="0"/>
              </a:rPr>
              <a:t>   </a:t>
            </a:r>
            <a:r>
              <a:rPr lang="zh-CN" altLang="en-US" sz="2000" b="1">
                <a:latin typeface="Lucida Sans Unicode" pitchFamily="34" charset="0"/>
              </a:rPr>
              <a:t>损形象的事情</a:t>
            </a:r>
            <a:endParaRPr lang="en-US" altLang="zh-CN" sz="2000" b="1">
              <a:latin typeface="Lucida Sans Unicode" pitchFamily="34" charset="0"/>
            </a:endParaRPr>
          </a:p>
          <a:p>
            <a:pPr>
              <a:buFont typeface="Arial" charset="0"/>
              <a:buChar char="•"/>
            </a:pPr>
            <a:r>
              <a:rPr lang="en-US" altLang="zh-CN" sz="2000" b="1">
                <a:latin typeface="Lucida Sans Unicode" pitchFamily="34" charset="0"/>
              </a:rPr>
              <a:t> </a:t>
            </a:r>
            <a:r>
              <a:rPr lang="zh-CN" altLang="en-US" sz="2000" b="1">
                <a:latin typeface="Lucida Sans Unicode" pitchFamily="34" charset="0"/>
              </a:rPr>
              <a:t>做有温情的</a:t>
            </a:r>
            <a:r>
              <a:rPr lang="en-US" altLang="zh-CN" sz="2000" b="1">
                <a:latin typeface="Lucida Sans Unicode" pitchFamily="34" charset="0"/>
              </a:rPr>
              <a:t>HR</a:t>
            </a:r>
            <a:r>
              <a:rPr lang="zh-CN" altLang="en-US" sz="2000" b="1">
                <a:latin typeface="Lucida Sans Unicode" pitchFamily="34" charset="0"/>
              </a:rPr>
              <a:t>，不做冷酷的</a:t>
            </a:r>
            <a:r>
              <a:rPr lang="en-US" altLang="zh-CN" sz="2000" b="1">
                <a:latin typeface="Lucida Sans Unicode" pitchFamily="34" charset="0"/>
              </a:rPr>
              <a:t>HR</a:t>
            </a:r>
          </a:p>
          <a:p>
            <a:pPr>
              <a:buFont typeface="Arial" charset="0"/>
              <a:buChar char="•"/>
            </a:pPr>
            <a:endParaRPr lang="en-US" altLang="zh-CN" sz="2000" b="1">
              <a:solidFill>
                <a:srgbClr val="FF0000"/>
              </a:solidFill>
              <a:latin typeface="Lucida Sans Unicode" pitchFamily="34" charset="0"/>
              <a:ea typeface="宋体" pitchFamily="2" charset="-122"/>
            </a:endParaRPr>
          </a:p>
          <a:p>
            <a:pPr>
              <a:buFont typeface="Arial" charset="0"/>
              <a:buChar char="•"/>
            </a:pPr>
            <a:endParaRPr lang="en-US" altLang="zh-CN" sz="2000" b="1">
              <a:latin typeface="Lucida Sans Unicode" pitchFamily="34" charset="0"/>
              <a:ea typeface="宋体" pitchFamily="2" charset="-122"/>
            </a:endParaRPr>
          </a:p>
        </p:txBody>
      </p:sp>
      <p:sp>
        <p:nvSpPr>
          <p:cNvPr id="16387" name="TextBox 2"/>
          <p:cNvSpPr txBox="1">
            <a:spLocks noChangeArrowheads="1"/>
          </p:cNvSpPr>
          <p:nvPr/>
        </p:nvSpPr>
        <p:spPr bwMode="auto">
          <a:xfrm>
            <a:off x="2981325" y="482600"/>
            <a:ext cx="2965450" cy="646113"/>
          </a:xfrm>
          <a:prstGeom prst="rect">
            <a:avLst/>
          </a:prstGeom>
          <a:noFill/>
          <a:ln w="9525">
            <a:noFill/>
            <a:miter lim="800000"/>
            <a:headEnd/>
            <a:tailEnd/>
          </a:ln>
        </p:spPr>
        <p:txBody>
          <a:bodyPr wrap="none">
            <a:spAutoFit/>
          </a:bodyPr>
          <a:lstStyle/>
          <a:p>
            <a:r>
              <a:rPr lang="zh-CN" altLang="en-US" sz="3600" b="1">
                <a:latin typeface="黑体" pitchFamily="49" charset="-122"/>
              </a:rPr>
              <a:t>扮演好</a:t>
            </a:r>
            <a:r>
              <a:rPr lang="en-US" altLang="zh-CN" sz="3600" b="1">
                <a:latin typeface="黑体" pitchFamily="49" charset="-122"/>
              </a:rPr>
              <a:t>HR</a:t>
            </a:r>
            <a:r>
              <a:rPr lang="zh-CN" altLang="en-US" sz="3600" b="1">
                <a:latin typeface="黑体" pitchFamily="49" charset="-122"/>
              </a:rPr>
              <a:t>角色</a:t>
            </a:r>
          </a:p>
        </p:txBody>
      </p:sp>
      <p:sp>
        <p:nvSpPr>
          <p:cNvPr id="16388" name="Slide Number Placeholder 3"/>
          <p:cNvSpPr>
            <a:spLocks noGrp="1"/>
          </p:cNvSpPr>
          <p:nvPr>
            <p:ph type="sldNum" sz="quarter" idx="12"/>
          </p:nvPr>
        </p:nvSpPr>
        <p:spPr bwMode="auto">
          <a:noFill/>
          <a:ln>
            <a:miter lim="800000"/>
            <a:headEnd/>
            <a:tailEnd/>
          </a:ln>
        </p:spPr>
        <p:txBody>
          <a:bodyPr/>
          <a:lstStyle/>
          <a:p>
            <a:fld id="{52C766F4-D945-40AA-AB20-ED0F5DCCE570}" type="slidenum">
              <a:rPr lang="en-US" altLang="zh-CN"/>
              <a:pPr/>
              <a:t>8</a:t>
            </a:fld>
            <a:endParaRPr lang="en-US" altLang="zh-C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2"/>
          <p:cNvSpPr txBox="1">
            <a:spLocks noChangeArrowheads="1"/>
          </p:cNvSpPr>
          <p:nvPr/>
        </p:nvSpPr>
        <p:spPr bwMode="auto">
          <a:xfrm>
            <a:off x="1219200" y="482600"/>
            <a:ext cx="7134225" cy="646113"/>
          </a:xfrm>
          <a:prstGeom prst="rect">
            <a:avLst/>
          </a:prstGeom>
          <a:noFill/>
          <a:ln w="9525">
            <a:noFill/>
            <a:miter lim="800000"/>
            <a:headEnd/>
            <a:tailEnd/>
          </a:ln>
        </p:spPr>
        <p:txBody>
          <a:bodyPr wrap="none">
            <a:spAutoFit/>
          </a:bodyPr>
          <a:lstStyle/>
          <a:p>
            <a:r>
              <a:rPr lang="zh-CN" altLang="en-US" sz="3600" b="1">
                <a:latin typeface="黑体" pitchFamily="49" charset="-122"/>
              </a:rPr>
              <a:t>懂得员工多点，你就能成功多点！</a:t>
            </a:r>
          </a:p>
        </p:txBody>
      </p:sp>
      <p:sp>
        <p:nvSpPr>
          <p:cNvPr id="17411" name="TextBox 3"/>
          <p:cNvSpPr txBox="1">
            <a:spLocks noChangeArrowheads="1"/>
          </p:cNvSpPr>
          <p:nvPr/>
        </p:nvSpPr>
        <p:spPr bwMode="auto">
          <a:xfrm>
            <a:off x="914400" y="1371600"/>
            <a:ext cx="7391400" cy="4213225"/>
          </a:xfrm>
          <a:prstGeom prst="rect">
            <a:avLst/>
          </a:prstGeom>
          <a:noFill/>
          <a:ln w="9525">
            <a:noFill/>
            <a:miter lim="800000"/>
            <a:headEnd/>
            <a:tailEnd/>
          </a:ln>
        </p:spPr>
        <p:txBody>
          <a:bodyPr>
            <a:spAutoFit/>
          </a:bodyPr>
          <a:lstStyle/>
          <a:p>
            <a:pPr>
              <a:lnSpc>
                <a:spcPct val="150000"/>
              </a:lnSpc>
              <a:buFont typeface="Arial" charset="0"/>
              <a:buChar char="•"/>
            </a:pPr>
            <a:r>
              <a:rPr lang="zh-CN" altLang="en-US" b="1">
                <a:latin typeface="Lucida Sans Unicode" pitchFamily="34" charset="0"/>
              </a:rPr>
              <a:t>   平时员工信息、资料的收集</a:t>
            </a:r>
            <a:endParaRPr lang="en-US" altLang="zh-CN" b="1">
              <a:latin typeface="Lucida Sans Unicode" pitchFamily="34" charset="0"/>
            </a:endParaRPr>
          </a:p>
          <a:p>
            <a:pPr>
              <a:lnSpc>
                <a:spcPct val="150000"/>
              </a:lnSpc>
              <a:buFont typeface="Arial" charset="0"/>
              <a:buChar char="•"/>
            </a:pPr>
            <a:r>
              <a:rPr lang="en-US" altLang="zh-CN" b="1">
                <a:latin typeface="Lucida Sans Unicode" pitchFamily="34" charset="0"/>
              </a:rPr>
              <a:t>   </a:t>
            </a:r>
            <a:r>
              <a:rPr lang="zh-CN" altLang="en-US" b="1">
                <a:latin typeface="Lucida Sans Unicode" pitchFamily="34" charset="0"/>
              </a:rPr>
              <a:t>开展你的员工满意度调查、行动计划</a:t>
            </a:r>
            <a:endParaRPr lang="en-US" altLang="zh-CN" b="1">
              <a:latin typeface="Lucida Sans Unicode" pitchFamily="34" charset="0"/>
            </a:endParaRPr>
          </a:p>
          <a:p>
            <a:pPr>
              <a:lnSpc>
                <a:spcPct val="150000"/>
              </a:lnSpc>
              <a:buFont typeface="Arial" charset="0"/>
              <a:buChar char="•"/>
            </a:pPr>
            <a:r>
              <a:rPr lang="zh-CN" altLang="en-US" b="1">
                <a:latin typeface="Lucida Sans Unicode" pitchFamily="34" charset="0"/>
              </a:rPr>
              <a:t>   确保员工有效沟通渠道和方法</a:t>
            </a:r>
            <a:endParaRPr lang="en-US" altLang="zh-CN" b="1">
              <a:latin typeface="Lucida Sans Unicode" pitchFamily="34" charset="0"/>
            </a:endParaRPr>
          </a:p>
          <a:p>
            <a:pPr>
              <a:lnSpc>
                <a:spcPct val="150000"/>
              </a:lnSpc>
              <a:buFont typeface="Arial" charset="0"/>
              <a:buChar char="•"/>
            </a:pPr>
            <a:r>
              <a:rPr lang="zh-CN" altLang="en-US" b="1">
                <a:latin typeface="Lucida Sans Unicode" pitchFamily="34" charset="0"/>
              </a:rPr>
              <a:t>   对员工问题给予反馈，哪怕是微不足道的小事，总会让员工觉得你很</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t>
            </a:r>
            <a:r>
              <a:rPr lang="zh-CN" altLang="en-US" b="1">
                <a:latin typeface="Lucida Sans Unicode" pitchFamily="34" charset="0"/>
              </a:rPr>
              <a:t>重视他！</a:t>
            </a:r>
            <a:endParaRPr lang="en-US" altLang="zh-CN" b="1">
              <a:latin typeface="Lucida Sans Unicode" pitchFamily="34" charset="0"/>
            </a:endParaRPr>
          </a:p>
          <a:p>
            <a:pPr>
              <a:lnSpc>
                <a:spcPct val="150000"/>
              </a:lnSpc>
              <a:buFont typeface="Arial" charset="0"/>
              <a:buChar char="•"/>
            </a:pPr>
            <a:r>
              <a:rPr lang="zh-CN" altLang="en-US" b="1">
                <a:latin typeface="Lucida Sans Unicode" pitchFamily="34" charset="0"/>
              </a:rPr>
              <a:t>给员工反馈的资料也要整理和保留</a:t>
            </a:r>
            <a:endParaRPr lang="zh-CN" altLang="en-US" b="1">
              <a:latin typeface="Lucida Sans Unicode" pitchFamily="34" charset="0"/>
              <a:ea typeface="宋体" pitchFamily="2" charset="-122"/>
            </a:endParaRPr>
          </a:p>
          <a:p>
            <a:pPr>
              <a:lnSpc>
                <a:spcPct val="150000"/>
              </a:lnSpc>
              <a:buFont typeface="Arial" charset="0"/>
              <a:buChar char="•"/>
            </a:pPr>
            <a:r>
              <a:rPr lang="zh-CN" altLang="en-US" b="1">
                <a:latin typeface="Lucida Sans Unicode" pitchFamily="34" charset="0"/>
                <a:ea typeface="宋体" pitchFamily="2" charset="-122"/>
              </a:rPr>
              <a:t>  </a:t>
            </a:r>
            <a:r>
              <a:rPr lang="zh-CN" altLang="en-US" b="1">
                <a:latin typeface="Lucida Sans Unicode" pitchFamily="34" charset="0"/>
              </a:rPr>
              <a:t>多些非正式渠道的沟通活动，听听员工意见</a:t>
            </a:r>
            <a:endParaRPr lang="zh-CN" altLang="en-US" b="1">
              <a:latin typeface="Lucida Sans Unicode" pitchFamily="34" charset="0"/>
              <a:ea typeface="宋体" pitchFamily="2" charset="-122"/>
            </a:endParaRPr>
          </a:p>
          <a:p>
            <a:pPr>
              <a:lnSpc>
                <a:spcPct val="150000"/>
              </a:lnSpc>
              <a:buFont typeface="Arial" charset="0"/>
              <a:buChar char="•"/>
            </a:pPr>
            <a:r>
              <a:rPr lang="zh-CN" altLang="en-US" b="1">
                <a:latin typeface="Lucida Sans Unicode" pitchFamily="34" charset="0"/>
                <a:ea typeface="宋体" pitchFamily="2" charset="-122"/>
              </a:rPr>
              <a:t>  </a:t>
            </a:r>
            <a:r>
              <a:rPr lang="zh-CN" altLang="en-US" b="1">
                <a:latin typeface="Lucida Sans Unicode" pitchFamily="34" charset="0"/>
              </a:rPr>
              <a:t>创建信息沟通栏</a:t>
            </a:r>
            <a:endParaRPr lang="zh-CN" altLang="en-US" b="1">
              <a:latin typeface="Lucida Sans Unicode" pitchFamily="34" charset="0"/>
              <a:ea typeface="宋体" pitchFamily="2" charset="-122"/>
            </a:endParaRPr>
          </a:p>
          <a:p>
            <a:pPr>
              <a:lnSpc>
                <a:spcPct val="150000"/>
              </a:lnSpc>
              <a:buFont typeface="Arial" charset="0"/>
              <a:buChar char="•"/>
            </a:pPr>
            <a:r>
              <a:rPr lang="zh-CN" altLang="en-US" b="1">
                <a:latin typeface="Lucida Sans Unicode" pitchFamily="34" charset="0"/>
                <a:ea typeface="宋体" pitchFamily="2" charset="-122"/>
              </a:rPr>
              <a:t>  </a:t>
            </a:r>
            <a:r>
              <a:rPr lang="zh-CN" altLang="en-US" b="1">
                <a:latin typeface="Lucida Sans Unicode" pitchFamily="34" charset="0"/>
              </a:rPr>
              <a:t>团队活动总可以拉近与员工的关系。好的</a:t>
            </a:r>
            <a:r>
              <a:rPr lang="en-US" altLang="zh-CN" b="1">
                <a:latin typeface="Lucida Sans Unicode" pitchFamily="34" charset="0"/>
              </a:rPr>
              <a:t>HR</a:t>
            </a:r>
            <a:r>
              <a:rPr lang="zh-CN" altLang="en-US" b="1">
                <a:latin typeface="Lucida Sans Unicode" pitchFamily="34" charset="0"/>
              </a:rPr>
              <a:t>，应该是一个好的员工</a:t>
            </a:r>
            <a:r>
              <a:rPr lang="en-US" altLang="zh-CN" b="1">
                <a:latin typeface="Lucida Sans Unicode" pitchFamily="34" charset="0"/>
              </a:rPr>
              <a:t/>
            </a:r>
            <a:br>
              <a:rPr lang="en-US" altLang="zh-CN" b="1">
                <a:latin typeface="Lucida Sans Unicode" pitchFamily="34" charset="0"/>
              </a:rPr>
            </a:br>
            <a:r>
              <a:rPr lang="en-US" altLang="zh-CN" b="1">
                <a:latin typeface="Lucida Sans Unicode" pitchFamily="34" charset="0"/>
              </a:rPr>
              <a:t>   </a:t>
            </a:r>
            <a:r>
              <a:rPr lang="zh-CN" altLang="en-US" b="1">
                <a:latin typeface="Lucida Sans Unicode" pitchFamily="34" charset="0"/>
              </a:rPr>
              <a:t>团队活动的鼓手、搞手！</a:t>
            </a:r>
            <a:endParaRPr lang="zh-CN" altLang="en-US" b="1">
              <a:latin typeface="Lucida Sans Unicode" pitchFamily="34" charset="0"/>
              <a:ea typeface="宋体" pitchFamily="2" charset="-122"/>
            </a:endParaRPr>
          </a:p>
        </p:txBody>
      </p:sp>
      <p:sp>
        <p:nvSpPr>
          <p:cNvPr id="17412" name="Slide Number Placeholder 4"/>
          <p:cNvSpPr>
            <a:spLocks noGrp="1"/>
          </p:cNvSpPr>
          <p:nvPr>
            <p:ph type="sldNum" sz="quarter" idx="12"/>
          </p:nvPr>
        </p:nvSpPr>
        <p:spPr bwMode="auto">
          <a:noFill/>
          <a:ln>
            <a:miter lim="800000"/>
            <a:headEnd/>
            <a:tailEnd/>
          </a:ln>
        </p:spPr>
        <p:txBody>
          <a:bodyPr/>
          <a:lstStyle/>
          <a:p>
            <a:fld id="{9144FA2B-6C01-465C-B50C-C1343938B309}" type="slidenum">
              <a:rPr lang="en-US" altLang="zh-CN"/>
              <a:pPr/>
              <a:t>9</a:t>
            </a:fld>
            <a:endParaRPr lang="en-US" altLang="zh-CN"/>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668</TotalTime>
  <Words>3151</Words>
  <Application>Microsoft Office PowerPoint</Application>
  <PresentationFormat>全屏显示(4:3)</PresentationFormat>
  <Paragraphs>275</Paragraphs>
  <Slides>26</Slides>
  <Notes>1</Notes>
  <HiddenSlides>0</HiddenSlides>
  <MMClips>0</MMClips>
  <ScaleCrop>false</ScaleCrop>
  <HeadingPairs>
    <vt:vector size="4" baseType="variant">
      <vt:variant>
        <vt:lpstr>主题</vt:lpstr>
      </vt:variant>
      <vt:variant>
        <vt:i4>1</vt:i4>
      </vt:variant>
      <vt:variant>
        <vt:lpstr>幻灯片标题</vt:lpstr>
      </vt:variant>
      <vt:variant>
        <vt:i4>26</vt:i4>
      </vt:variant>
    </vt:vector>
  </HeadingPairs>
  <TitlesOfParts>
    <vt:vector size="27" baseType="lpstr">
      <vt:lpstr>Concourse</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vector>
  </TitlesOfParts>
  <Company>Kohler Co.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ko18296</dc:creator>
  <cp:lastModifiedBy>admin</cp:lastModifiedBy>
  <cp:revision>190</cp:revision>
  <dcterms:created xsi:type="dcterms:W3CDTF">2011-09-22T00:05:43Z</dcterms:created>
  <dcterms:modified xsi:type="dcterms:W3CDTF">2018-05-26T02:52:39Z</dcterms:modified>
</cp:coreProperties>
</file>